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Handyman" pitchFamily="2" charset="77"/>
      <p:regular r:id="rId20"/>
    </p:embeddedFont>
    <p:embeddedFont>
      <p:font typeface="HK Grotesk Bold" pitchFamily="2" charset="77"/>
      <p:regular r:id="rId21"/>
      <p:bold r:id="rId22"/>
    </p:embeddedFont>
    <p:embeddedFont>
      <p:font typeface="HK Grotesk Light" pitchFamily="2" charset="77"/>
      <p:regular r:id="rId23"/>
    </p:embeddedFont>
    <p:embeddedFont>
      <p:font typeface="HK Grotesk Light Bold" pitchFamily="2" charset="77"/>
      <p:regular r:id="rId24"/>
    </p:embeddedFont>
    <p:embeddedFont>
      <p:font typeface="HK Grotesk Medium" pitchFamily="2" charset="77"/>
      <p:regular r:id="rId25"/>
    </p:embeddedFont>
    <p:embeddedFont>
      <p:font typeface="HK Grotesk Medium Bold" pitchFamily="2" charset="77"/>
      <p:regular r:id="rId26"/>
      <p:bold r:id="rId27"/>
    </p:embeddedFont>
    <p:embeddedFont>
      <p:font typeface="Open Sans" panose="020B0606030504020204" pitchFamily="34" charset="0"/>
      <p:regular r:id="rId28"/>
      <p:bold r:id="rId29"/>
      <p:italic r:id="rId30"/>
      <p:boldItalic r:id="rId31"/>
    </p:embeddedFont>
    <p:embeddedFont>
      <p:font typeface="Open Sans Bold" panose="020B0806030504020204" pitchFamily="34" charset="0"/>
      <p:regular r:id="rId32"/>
      <p:bold r:id="rId33"/>
    </p:embeddedFont>
    <p:embeddedFont>
      <p:font typeface="WC Mano Negra Bold" panose="02000506000000020004" pitchFamily="2" charset="7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6" autoAdjust="0"/>
  </p:normalViewPr>
  <p:slideViewPr>
    <p:cSldViewPr>
      <p:cViewPr varScale="1">
        <p:scale>
          <a:sx n="69" d="100"/>
          <a:sy n="69" d="100"/>
        </p:scale>
        <p:origin x="146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R8lP0wEmGuiy214CRlaaB6deuhkq9MZdgdwTFpia2HM/edit?usp=sharing"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png"/><Relationship Id="rId7" Type="http://schemas.openxmlformats.org/officeDocument/2006/relationships/image" Target="../media/image27.sv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svg"/><Relationship Id="rId22"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0" y="0"/>
            <a:ext cx="9144000" cy="10556513"/>
          </a:xfrm>
          <a:prstGeom prst="rect">
            <a:avLst/>
          </a:prstGeom>
          <a:solidFill>
            <a:srgbClr val="FFFFFF"/>
          </a:solidFill>
        </p:spPr>
      </p:sp>
      <p:grpSp>
        <p:nvGrpSpPr>
          <p:cNvPr id="3" name="Group 3"/>
          <p:cNvGrpSpPr/>
          <p:nvPr/>
        </p:nvGrpSpPr>
        <p:grpSpPr>
          <a:xfrm>
            <a:off x="492483" y="2027769"/>
            <a:ext cx="8159034" cy="6231462"/>
            <a:chOff x="0" y="0"/>
            <a:chExt cx="10878712" cy="8308616"/>
          </a:xfrm>
        </p:grpSpPr>
        <p:sp>
          <p:nvSpPr>
            <p:cNvPr id="4" name="Freeform 4"/>
            <p:cNvSpPr/>
            <p:nvPr/>
          </p:nvSpPr>
          <p:spPr>
            <a:xfrm>
              <a:off x="0" y="0"/>
              <a:ext cx="10878712" cy="8308616"/>
            </a:xfrm>
            <a:custGeom>
              <a:avLst/>
              <a:gdLst/>
              <a:ahLst/>
              <a:cxnLst/>
              <a:rect l="l" t="t" r="r" b="b"/>
              <a:pathLst>
                <a:path w="10878712" h="8308616">
                  <a:moveTo>
                    <a:pt x="0" y="0"/>
                  </a:moveTo>
                  <a:lnTo>
                    <a:pt x="10878712" y="0"/>
                  </a:lnTo>
                  <a:lnTo>
                    <a:pt x="10878712" y="8308616"/>
                  </a:lnTo>
                  <a:lnTo>
                    <a:pt x="0" y="8308616"/>
                  </a:lnTo>
                  <a:lnTo>
                    <a:pt x="0" y="0"/>
                  </a:lnTo>
                  <a:close/>
                </a:path>
              </a:pathLst>
            </a:custGeom>
            <a:blipFill>
              <a:blip r:embed="rId2"/>
              <a:stretch>
                <a:fillRect/>
              </a:stretch>
            </a:blipFill>
          </p:spPr>
        </p:sp>
        <p:sp>
          <p:nvSpPr>
            <p:cNvPr id="5" name="Freeform 5"/>
            <p:cNvSpPr/>
            <p:nvPr/>
          </p:nvSpPr>
          <p:spPr>
            <a:xfrm>
              <a:off x="255011" y="261854"/>
              <a:ext cx="10368690" cy="5493749"/>
            </a:xfrm>
            <a:custGeom>
              <a:avLst/>
              <a:gdLst/>
              <a:ahLst/>
              <a:cxnLst/>
              <a:rect l="l" t="t" r="r" b="b"/>
              <a:pathLst>
                <a:path w="10368690" h="5493749">
                  <a:moveTo>
                    <a:pt x="0" y="0"/>
                  </a:moveTo>
                  <a:lnTo>
                    <a:pt x="10368690" y="0"/>
                  </a:lnTo>
                  <a:lnTo>
                    <a:pt x="10368690" y="5493749"/>
                  </a:lnTo>
                  <a:lnTo>
                    <a:pt x="0" y="5493749"/>
                  </a:lnTo>
                  <a:lnTo>
                    <a:pt x="0" y="0"/>
                  </a:lnTo>
                  <a:close/>
                </a:path>
              </a:pathLst>
            </a:custGeom>
            <a:blipFill>
              <a:blip r:embed="rId3"/>
              <a:stretch>
                <a:fillRect l="-4321" t="-196" r="-1009" b="-196"/>
              </a:stretch>
            </a:blipFill>
          </p:spPr>
        </p:sp>
      </p:grpSp>
      <p:sp>
        <p:nvSpPr>
          <p:cNvPr id="6" name="TextBox 6"/>
          <p:cNvSpPr txBox="1"/>
          <p:nvPr/>
        </p:nvSpPr>
        <p:spPr>
          <a:xfrm>
            <a:off x="11905107" y="7405455"/>
            <a:ext cx="5354193" cy="1852845"/>
          </a:xfrm>
          <a:prstGeom prst="rect">
            <a:avLst/>
          </a:prstGeom>
        </p:spPr>
        <p:txBody>
          <a:bodyPr lIns="0" tIns="0" rIns="0" bIns="0" rtlCol="0" anchor="t">
            <a:spAutoFit/>
          </a:bodyPr>
          <a:lstStyle/>
          <a:p>
            <a:pPr algn="r">
              <a:lnSpc>
                <a:spcPts val="2941"/>
              </a:lnSpc>
            </a:pPr>
            <a:r>
              <a:rPr lang="en-US" sz="2101" dirty="0">
                <a:solidFill>
                  <a:srgbClr val="FFFFFF"/>
                </a:solidFill>
                <a:latin typeface="HK Grotesk Medium"/>
              </a:rPr>
              <a:t>AVESANI DAVIDE 2060112</a:t>
            </a:r>
          </a:p>
          <a:p>
            <a:pPr algn="r">
              <a:lnSpc>
                <a:spcPts val="2941"/>
              </a:lnSpc>
            </a:pPr>
            <a:r>
              <a:rPr lang="en-US" sz="2101" dirty="0">
                <a:solidFill>
                  <a:srgbClr val="FFFFFF"/>
                </a:solidFill>
                <a:latin typeface="HK Grotesk Medium"/>
              </a:rPr>
              <a:t>BRANCA MAX 2061432</a:t>
            </a:r>
          </a:p>
          <a:p>
            <a:pPr algn="r">
              <a:lnSpc>
                <a:spcPts val="2941"/>
              </a:lnSpc>
            </a:pPr>
            <a:r>
              <a:rPr lang="en-US" sz="2101" dirty="0">
                <a:solidFill>
                  <a:srgbClr val="FFFFFF"/>
                </a:solidFill>
                <a:latin typeface="HK Grotesk Medium"/>
              </a:rPr>
              <a:t>IANNOLA GABRIELE 1849732</a:t>
            </a:r>
          </a:p>
          <a:p>
            <a:pPr algn="r">
              <a:lnSpc>
                <a:spcPts val="2941"/>
              </a:lnSpc>
            </a:pPr>
            <a:r>
              <a:rPr lang="en-US" sz="2101" dirty="0">
                <a:solidFill>
                  <a:srgbClr val="FFFFFF"/>
                </a:solidFill>
                <a:latin typeface="HK Grotesk Medium"/>
              </a:rPr>
              <a:t>PAOLUZZI FABRIZIO 1743773</a:t>
            </a:r>
          </a:p>
          <a:p>
            <a:pPr algn="r">
              <a:lnSpc>
                <a:spcPts val="2941"/>
              </a:lnSpc>
            </a:pPr>
            <a:r>
              <a:rPr lang="en-US" sz="2101" dirty="0">
                <a:solidFill>
                  <a:srgbClr val="FFFFFF"/>
                </a:solidFill>
                <a:latin typeface="HK Grotesk Medium"/>
              </a:rPr>
              <a:t>SOANNINI LORENZO 1837487</a:t>
            </a:r>
          </a:p>
        </p:txBody>
      </p:sp>
      <p:sp>
        <p:nvSpPr>
          <p:cNvPr id="7" name="TextBox 7"/>
          <p:cNvSpPr txBox="1"/>
          <p:nvPr/>
        </p:nvSpPr>
        <p:spPr>
          <a:xfrm>
            <a:off x="9801923" y="2199219"/>
            <a:ext cx="7457377" cy="1270016"/>
          </a:xfrm>
          <a:prstGeom prst="rect">
            <a:avLst/>
          </a:prstGeom>
        </p:spPr>
        <p:txBody>
          <a:bodyPr lIns="0" tIns="0" rIns="0" bIns="0" rtlCol="0" anchor="t">
            <a:spAutoFit/>
          </a:bodyPr>
          <a:lstStyle/>
          <a:p>
            <a:pPr>
              <a:lnSpc>
                <a:spcPts val="9500"/>
              </a:lnSpc>
            </a:pPr>
            <a:r>
              <a:rPr lang="en-US" sz="9500">
                <a:solidFill>
                  <a:srgbClr val="4CAF4F"/>
                </a:solidFill>
                <a:latin typeface="HK Grotesk Medium Bold"/>
              </a:rPr>
              <a:t>ODD BETS</a:t>
            </a:r>
          </a:p>
        </p:txBody>
      </p:sp>
      <p:sp>
        <p:nvSpPr>
          <p:cNvPr id="8" name="TextBox 8"/>
          <p:cNvSpPr txBox="1"/>
          <p:nvPr/>
        </p:nvSpPr>
        <p:spPr>
          <a:xfrm>
            <a:off x="9801923" y="4094480"/>
            <a:ext cx="7457377" cy="2040890"/>
          </a:xfrm>
          <a:prstGeom prst="rect">
            <a:avLst/>
          </a:prstGeom>
        </p:spPr>
        <p:txBody>
          <a:bodyPr lIns="0" tIns="0" rIns="0" bIns="0" rtlCol="0" anchor="t">
            <a:spAutoFit/>
          </a:bodyPr>
          <a:lstStyle/>
          <a:p>
            <a:pPr algn="just">
              <a:lnSpc>
                <a:spcPts val="4060"/>
              </a:lnSpc>
            </a:pPr>
            <a:r>
              <a:rPr lang="en-US" sz="2900">
                <a:solidFill>
                  <a:srgbClr val="FFFFFF"/>
                </a:solidFill>
                <a:latin typeface="HK Grotesk Light"/>
              </a:rPr>
              <a:t>A simple online dice rolling game, where the user is able to interact with other players through his choices and thanks to an easy chat service.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415389" y="2486655"/>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Freeform 3"/>
          <p:cNvSpPr/>
          <p:nvPr/>
        </p:nvSpPr>
        <p:spPr>
          <a:xfrm>
            <a:off x="15568758" y="233649"/>
            <a:ext cx="2443883" cy="2517108"/>
          </a:xfrm>
          <a:custGeom>
            <a:avLst/>
            <a:gdLst/>
            <a:ahLst/>
            <a:cxnLst/>
            <a:rect l="l" t="t" r="r" b="b"/>
            <a:pathLst>
              <a:path w="2443883" h="2517108">
                <a:moveTo>
                  <a:pt x="0" y="0"/>
                </a:moveTo>
                <a:lnTo>
                  <a:pt x="2443883" y="0"/>
                </a:lnTo>
                <a:lnTo>
                  <a:pt x="2443883" y="2517108"/>
                </a:lnTo>
                <a:lnTo>
                  <a:pt x="0" y="2517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64793" y="1232749"/>
            <a:ext cx="11984404" cy="1841062"/>
            <a:chOff x="0" y="0"/>
            <a:chExt cx="15979205" cy="2454750"/>
          </a:xfrm>
        </p:grpSpPr>
        <p:sp>
          <p:nvSpPr>
            <p:cNvPr id="5" name="TextBox 5"/>
            <p:cNvSpPr txBox="1"/>
            <p:nvPr/>
          </p:nvSpPr>
          <p:spPr>
            <a:xfrm>
              <a:off x="0" y="9525"/>
              <a:ext cx="15979205" cy="1501775"/>
            </a:xfrm>
            <a:prstGeom prst="rect">
              <a:avLst/>
            </a:prstGeom>
          </p:spPr>
          <p:txBody>
            <a:bodyPr lIns="0" tIns="0" rIns="0" bIns="0" rtlCol="0" anchor="t">
              <a:spAutoFit/>
            </a:bodyPr>
            <a:lstStyle/>
            <a:p>
              <a:pPr>
                <a:lnSpc>
                  <a:spcPts val="8999"/>
                </a:lnSpc>
              </a:pPr>
              <a:r>
                <a:rPr lang="en-US" sz="7499">
                  <a:solidFill>
                    <a:srgbClr val="121212"/>
                  </a:solidFill>
                  <a:latin typeface="WC Mano Negra Bold"/>
                </a:rPr>
                <a:t>MOCKUP</a:t>
              </a:r>
            </a:p>
          </p:txBody>
        </p:sp>
        <p:sp>
          <p:nvSpPr>
            <p:cNvPr id="6" name="TextBox 6"/>
            <p:cNvSpPr txBox="1"/>
            <p:nvPr/>
          </p:nvSpPr>
          <p:spPr>
            <a:xfrm>
              <a:off x="0" y="1844091"/>
              <a:ext cx="15979205" cy="593725"/>
            </a:xfrm>
            <a:prstGeom prst="rect">
              <a:avLst/>
            </a:prstGeom>
          </p:spPr>
          <p:txBody>
            <a:bodyPr lIns="0" tIns="0" rIns="0" bIns="0" rtlCol="0" anchor="t">
              <a:spAutoFit/>
            </a:bodyPr>
            <a:lstStyle/>
            <a:p>
              <a:pPr>
                <a:lnSpc>
                  <a:spcPts val="350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329" r="-17329"/>
            </a:stretch>
          </a:blipFill>
        </p:spPr>
      </p:sp>
      <p:grpSp>
        <p:nvGrpSpPr>
          <p:cNvPr id="3" name="Group 3"/>
          <p:cNvGrpSpPr>
            <a:grpSpLocks noChangeAspect="1"/>
          </p:cNvGrpSpPr>
          <p:nvPr/>
        </p:nvGrpSpPr>
        <p:grpSpPr>
          <a:xfrm rot="5400000">
            <a:off x="3048000" y="-628496"/>
            <a:ext cx="12192000" cy="182880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FFFFFF"/>
            </a:solidFill>
            <a:ln w="12700">
              <a:solidFill>
                <a:srgbClr val="000000"/>
              </a:solidFill>
            </a:ln>
          </p:spPr>
        </p:sp>
      </p:grpSp>
      <p:sp>
        <p:nvSpPr>
          <p:cNvPr id="5" name="TextBox 5"/>
          <p:cNvSpPr txBox="1"/>
          <p:nvPr/>
        </p:nvSpPr>
        <p:spPr>
          <a:xfrm>
            <a:off x="2046748" y="606425"/>
            <a:ext cx="14194505" cy="1295400"/>
          </a:xfrm>
          <a:prstGeom prst="rect">
            <a:avLst/>
          </a:prstGeom>
        </p:spPr>
        <p:txBody>
          <a:bodyPr lIns="0" tIns="0" rIns="0" bIns="0" rtlCol="0" anchor="t">
            <a:spAutoFit/>
          </a:bodyPr>
          <a:lstStyle/>
          <a:p>
            <a:pPr algn="ctr">
              <a:lnSpc>
                <a:spcPts val="10500"/>
              </a:lnSpc>
            </a:pPr>
            <a:r>
              <a:rPr lang="en-US" sz="7500">
                <a:solidFill>
                  <a:srgbClr val="FFFFFF"/>
                </a:solidFill>
                <a:latin typeface="HK Grotesk Medium Bold"/>
              </a:rPr>
              <a:t>Function Points</a:t>
            </a:r>
          </a:p>
        </p:txBody>
      </p:sp>
      <p:sp>
        <p:nvSpPr>
          <p:cNvPr id="6" name="TextBox 6"/>
          <p:cNvSpPr txBox="1"/>
          <p:nvPr/>
        </p:nvSpPr>
        <p:spPr>
          <a:xfrm>
            <a:off x="318730" y="3387764"/>
            <a:ext cx="17969270" cy="5380990"/>
          </a:xfrm>
          <a:prstGeom prst="rect">
            <a:avLst/>
          </a:prstGeom>
        </p:spPr>
        <p:txBody>
          <a:bodyPr lIns="0" tIns="0" rIns="0" bIns="0" rtlCol="0" anchor="t">
            <a:spAutoFit/>
          </a:bodyPr>
          <a:lstStyle/>
          <a:p>
            <a:pPr>
              <a:lnSpc>
                <a:spcPts val="4759"/>
              </a:lnSpc>
            </a:pPr>
            <a:r>
              <a:rPr lang="en-US" sz="3399">
                <a:solidFill>
                  <a:srgbClr val="000000"/>
                </a:solidFill>
                <a:latin typeface="Open Sans"/>
              </a:rPr>
              <a:t>We initially estimated the use of 3 ILFs and 1 EIF, 4 EIs, 2 EOs and 2 EQs</a:t>
            </a:r>
          </a:p>
          <a:p>
            <a:pPr>
              <a:lnSpc>
                <a:spcPts val="4759"/>
              </a:lnSpc>
            </a:pPr>
            <a:endParaRPr lang="en-US" sz="3399">
              <a:solidFill>
                <a:srgbClr val="000000"/>
              </a:solidFill>
              <a:latin typeface="Open Sans"/>
            </a:endParaRPr>
          </a:p>
          <a:p>
            <a:pPr>
              <a:lnSpc>
                <a:spcPts val="4759"/>
              </a:lnSpc>
            </a:pPr>
            <a:r>
              <a:rPr lang="en-US" sz="3399">
                <a:solidFill>
                  <a:srgbClr val="000000"/>
                </a:solidFill>
                <a:latin typeface="Open Sans"/>
              </a:rPr>
              <a:t>This resulted with a total of </a:t>
            </a:r>
            <a:r>
              <a:rPr lang="en-US" sz="3399">
                <a:solidFill>
                  <a:srgbClr val="000000"/>
                </a:solidFill>
                <a:latin typeface="Open Sans Bold"/>
              </a:rPr>
              <a:t>52 UFP</a:t>
            </a:r>
            <a:r>
              <a:rPr lang="en-US" sz="3399">
                <a:solidFill>
                  <a:srgbClr val="000000"/>
                </a:solidFill>
                <a:latin typeface="Open Sans"/>
              </a:rPr>
              <a:t>, with an adjusted value of </a:t>
            </a:r>
            <a:r>
              <a:rPr lang="en-US" sz="3399">
                <a:solidFill>
                  <a:srgbClr val="000000"/>
                </a:solidFill>
                <a:latin typeface="Open Sans Bold"/>
              </a:rPr>
              <a:t>44 AFP.</a:t>
            </a:r>
          </a:p>
          <a:p>
            <a:pPr>
              <a:lnSpc>
                <a:spcPts val="4759"/>
              </a:lnSpc>
            </a:pPr>
            <a:r>
              <a:rPr lang="en-US" sz="3399">
                <a:solidFill>
                  <a:srgbClr val="000000"/>
                </a:solidFill>
                <a:latin typeface="Open Sans"/>
              </a:rPr>
              <a:t>Stimating the LOC/FP ratio to 15 for Python apps, we should have near </a:t>
            </a:r>
            <a:r>
              <a:rPr lang="en-US" sz="3399">
                <a:solidFill>
                  <a:srgbClr val="000000"/>
                </a:solidFill>
                <a:latin typeface="Open Sans Bold"/>
              </a:rPr>
              <a:t>660 lines of code.</a:t>
            </a:r>
          </a:p>
          <a:p>
            <a:pPr>
              <a:lnSpc>
                <a:spcPts val="4759"/>
              </a:lnSpc>
            </a:pPr>
            <a:endParaRPr lang="en-US" sz="3399">
              <a:solidFill>
                <a:srgbClr val="000000"/>
              </a:solidFill>
              <a:latin typeface="Open Sans Bold"/>
            </a:endParaRPr>
          </a:p>
          <a:p>
            <a:pPr>
              <a:lnSpc>
                <a:spcPts val="4759"/>
              </a:lnSpc>
            </a:pPr>
            <a:r>
              <a:rPr lang="en-US" sz="3399">
                <a:solidFill>
                  <a:srgbClr val="000000"/>
                </a:solidFill>
                <a:latin typeface="Open Sans"/>
              </a:rPr>
              <a:t>A more in-depth analysis can be found at the following link:</a:t>
            </a:r>
          </a:p>
          <a:p>
            <a:pPr>
              <a:lnSpc>
                <a:spcPts val="4759"/>
              </a:lnSpc>
            </a:pPr>
            <a:r>
              <a:rPr lang="en-US" sz="3399" u="sng">
                <a:solidFill>
                  <a:srgbClr val="90CFF6"/>
                </a:solidFill>
                <a:latin typeface="Open Sans"/>
                <a:hlinkClick r:id="rId3" tooltip="https://docs.google.com/spreadsheets/d/1R8lP0wEmGuiy214CRlaaB6deuhkq9MZdgdwTFpia2HM/edit?usp=sharing"/>
              </a:rPr>
              <a:t>https://docs.google.com/spreadsheets/d/1R8lP0wEmGuiy214CRlaaB6deuhkq9MZdgdwTFpia2HM/edit#gid=1435377526</a:t>
            </a:r>
          </a:p>
          <a:p>
            <a:pPr>
              <a:lnSpc>
                <a:spcPts val="4759"/>
              </a:lnSpc>
            </a:pPr>
            <a:endParaRPr lang="en-US" sz="3399" u="sng">
              <a:solidFill>
                <a:srgbClr val="90CFF6"/>
              </a:solidFill>
              <a:latin typeface="Open Sans"/>
              <a:hlinkClick r:id="rId3" tooltip="https://docs.google.com/spreadsheets/d/1R8lP0wEmGuiy214CRlaaB6deuhkq9MZdgdwTFpia2HM/edit?usp=sharing"/>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446808" y="2324966"/>
            <a:ext cx="6653764" cy="6933334"/>
          </a:xfrm>
          <a:custGeom>
            <a:avLst/>
            <a:gdLst/>
            <a:ahLst/>
            <a:cxnLst/>
            <a:rect l="l" t="t" r="r" b="b"/>
            <a:pathLst>
              <a:path w="6653764" h="6933334">
                <a:moveTo>
                  <a:pt x="0" y="0"/>
                </a:moveTo>
                <a:lnTo>
                  <a:pt x="6653764" y="0"/>
                </a:lnTo>
                <a:lnTo>
                  <a:pt x="6653764" y="6933334"/>
                </a:lnTo>
                <a:lnTo>
                  <a:pt x="0" y="6933334"/>
                </a:lnTo>
                <a:lnTo>
                  <a:pt x="0" y="0"/>
                </a:lnTo>
                <a:close/>
              </a:path>
            </a:pathLst>
          </a:custGeom>
          <a:blipFill>
            <a:blip r:embed="rId2"/>
            <a:stretch>
              <a:fillRect/>
            </a:stretch>
          </a:blipFill>
        </p:spPr>
      </p:sp>
      <p:sp>
        <p:nvSpPr>
          <p:cNvPr id="3" name="Freeform 3"/>
          <p:cNvSpPr/>
          <p:nvPr/>
        </p:nvSpPr>
        <p:spPr>
          <a:xfrm>
            <a:off x="15487649" y="-1040989"/>
            <a:ext cx="3893630" cy="4114800"/>
          </a:xfrm>
          <a:custGeom>
            <a:avLst/>
            <a:gdLst/>
            <a:ahLst/>
            <a:cxnLst/>
            <a:rect l="l" t="t" r="r" b="b"/>
            <a:pathLst>
              <a:path w="3893630" h="4114800">
                <a:moveTo>
                  <a:pt x="0" y="0"/>
                </a:moveTo>
                <a:lnTo>
                  <a:pt x="3893630" y="0"/>
                </a:lnTo>
                <a:lnTo>
                  <a:pt x="38936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46808" y="719034"/>
            <a:ext cx="14114540" cy="1841062"/>
            <a:chOff x="0" y="0"/>
            <a:chExt cx="18819387" cy="2454750"/>
          </a:xfrm>
        </p:grpSpPr>
        <p:sp>
          <p:nvSpPr>
            <p:cNvPr id="5" name="TextBox 5"/>
            <p:cNvSpPr txBox="1"/>
            <p:nvPr/>
          </p:nvSpPr>
          <p:spPr>
            <a:xfrm>
              <a:off x="0" y="0"/>
              <a:ext cx="18819387" cy="1511300"/>
            </a:xfrm>
            <a:prstGeom prst="rect">
              <a:avLst/>
            </a:prstGeom>
          </p:spPr>
          <p:txBody>
            <a:bodyPr lIns="0" tIns="0" rIns="0" bIns="0" rtlCol="0" anchor="t">
              <a:spAutoFit/>
            </a:bodyPr>
            <a:lstStyle/>
            <a:p>
              <a:pPr>
                <a:lnSpc>
                  <a:spcPts val="8999"/>
                </a:lnSpc>
              </a:pPr>
              <a:r>
                <a:rPr lang="en-US" sz="7499">
                  <a:solidFill>
                    <a:srgbClr val="121212"/>
                  </a:solidFill>
                  <a:latin typeface="HK Grotesk Medium Bold"/>
                </a:rPr>
                <a:t>COCOMO II</a:t>
              </a:r>
            </a:p>
          </p:txBody>
        </p:sp>
        <p:sp>
          <p:nvSpPr>
            <p:cNvPr id="6" name="TextBox 6"/>
            <p:cNvSpPr txBox="1"/>
            <p:nvPr/>
          </p:nvSpPr>
          <p:spPr>
            <a:xfrm>
              <a:off x="0" y="1844091"/>
              <a:ext cx="18819387" cy="593725"/>
            </a:xfrm>
            <a:prstGeom prst="rect">
              <a:avLst/>
            </a:prstGeom>
          </p:spPr>
          <p:txBody>
            <a:bodyPr lIns="0" tIns="0" rIns="0" bIns="0" rtlCol="0" anchor="t">
              <a:spAutoFit/>
            </a:bodyPr>
            <a:lstStyle/>
            <a:p>
              <a:pPr>
                <a:lnSpc>
                  <a:spcPts val="3509"/>
                </a:lnSpc>
              </a:pPr>
              <a:endParaRPr/>
            </a:p>
          </p:txBody>
        </p:sp>
      </p:grpSp>
      <p:sp>
        <p:nvSpPr>
          <p:cNvPr id="7" name="TextBox 7"/>
          <p:cNvSpPr txBox="1"/>
          <p:nvPr/>
        </p:nvSpPr>
        <p:spPr>
          <a:xfrm>
            <a:off x="7320828" y="2493421"/>
            <a:ext cx="10967172" cy="5981065"/>
          </a:xfrm>
          <a:prstGeom prst="rect">
            <a:avLst/>
          </a:prstGeom>
        </p:spPr>
        <p:txBody>
          <a:bodyPr lIns="0" tIns="0" rIns="0" bIns="0" rtlCol="0" anchor="t">
            <a:spAutoFit/>
          </a:bodyPr>
          <a:lstStyle/>
          <a:p>
            <a:pPr>
              <a:lnSpc>
                <a:spcPts val="4759"/>
              </a:lnSpc>
            </a:pPr>
            <a:r>
              <a:rPr lang="en-US" sz="3399">
                <a:solidFill>
                  <a:srgbClr val="000000"/>
                </a:solidFill>
                <a:latin typeface="Open Sans"/>
              </a:rPr>
              <a:t>Using an online tool , the estimation for our</a:t>
            </a:r>
          </a:p>
          <a:p>
            <a:pPr>
              <a:lnSpc>
                <a:spcPts val="4759"/>
              </a:lnSpc>
            </a:pPr>
            <a:r>
              <a:rPr lang="en-US" sz="3399">
                <a:solidFill>
                  <a:srgbClr val="000000"/>
                </a:solidFill>
                <a:latin typeface="Open Sans"/>
              </a:rPr>
              <a:t>project was of 660 LOC, with an effort of 4.28 </a:t>
            </a:r>
          </a:p>
          <a:p>
            <a:pPr>
              <a:lnSpc>
                <a:spcPts val="4759"/>
              </a:lnSpc>
            </a:pPr>
            <a:r>
              <a:rPr lang="en-US" sz="3399">
                <a:solidFill>
                  <a:srgbClr val="000000"/>
                </a:solidFill>
                <a:latin typeface="Open Sans"/>
              </a:rPr>
              <a:t>person-month, with our team of 5 people this</a:t>
            </a:r>
          </a:p>
          <a:p>
            <a:pPr>
              <a:lnSpc>
                <a:spcPts val="4759"/>
              </a:lnSpc>
            </a:pPr>
            <a:r>
              <a:rPr lang="en-US" sz="3399">
                <a:solidFill>
                  <a:srgbClr val="000000"/>
                </a:solidFill>
                <a:latin typeface="Open Sans"/>
              </a:rPr>
              <a:t>results in a duration of about 3 weeks.</a:t>
            </a:r>
          </a:p>
          <a:p>
            <a:pPr>
              <a:lnSpc>
                <a:spcPts val="4759"/>
              </a:lnSpc>
            </a:pPr>
            <a:endParaRPr lang="en-US" sz="3399">
              <a:solidFill>
                <a:srgbClr val="000000"/>
              </a:solidFill>
              <a:latin typeface="Open Sans"/>
            </a:endParaRPr>
          </a:p>
          <a:p>
            <a:pPr>
              <a:lnSpc>
                <a:spcPts val="4759"/>
              </a:lnSpc>
            </a:pPr>
            <a:r>
              <a:rPr lang="en-US" sz="3399">
                <a:solidFill>
                  <a:srgbClr val="000000"/>
                </a:solidFill>
                <a:latin typeface="Open Sans"/>
              </a:rPr>
              <a:t>In the end, the duration was pretty similar, but</a:t>
            </a:r>
          </a:p>
          <a:p>
            <a:pPr>
              <a:lnSpc>
                <a:spcPts val="4759"/>
              </a:lnSpc>
            </a:pPr>
            <a:r>
              <a:rPr lang="en-US" sz="3399">
                <a:solidFill>
                  <a:srgbClr val="000000"/>
                </a:solidFill>
                <a:latin typeface="Open Sans"/>
              </a:rPr>
              <a:t>the total kLOC is of circa 0.9 for the Python code.</a:t>
            </a:r>
          </a:p>
          <a:p>
            <a:pPr>
              <a:lnSpc>
                <a:spcPts val="4759"/>
              </a:lnSpc>
            </a:pPr>
            <a:r>
              <a:rPr lang="en-US" sz="3399">
                <a:solidFill>
                  <a:srgbClr val="000000"/>
                </a:solidFill>
                <a:latin typeface="Open Sans"/>
              </a:rPr>
              <a:t>This difference can be attributed to the distributed system, which is present in the user stories but not in the calculation of Function Points.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FB261"/>
        </a:solidFill>
        <a:effectLst/>
      </p:bgPr>
    </p:bg>
    <p:spTree>
      <p:nvGrpSpPr>
        <p:cNvPr id="1" name=""/>
        <p:cNvGrpSpPr/>
        <p:nvPr/>
      </p:nvGrpSpPr>
      <p:grpSpPr>
        <a:xfrm>
          <a:off x="0" y="0"/>
          <a:ext cx="0" cy="0"/>
          <a:chOff x="0" y="0"/>
          <a:chExt cx="0" cy="0"/>
        </a:xfrm>
      </p:grpSpPr>
      <p:grpSp>
        <p:nvGrpSpPr>
          <p:cNvPr id="2" name="Group 2"/>
          <p:cNvGrpSpPr/>
          <p:nvPr/>
        </p:nvGrpSpPr>
        <p:grpSpPr>
          <a:xfrm>
            <a:off x="6458147" y="1028700"/>
            <a:ext cx="10801153" cy="8058150"/>
            <a:chOff x="0" y="0"/>
            <a:chExt cx="3653723" cy="2725843"/>
          </a:xfrm>
        </p:grpSpPr>
        <p:sp>
          <p:nvSpPr>
            <p:cNvPr id="3" name="Freeform 3"/>
            <p:cNvSpPr/>
            <p:nvPr/>
          </p:nvSpPr>
          <p:spPr>
            <a:xfrm>
              <a:off x="0" y="0"/>
              <a:ext cx="3653723" cy="2725844"/>
            </a:xfrm>
            <a:custGeom>
              <a:avLst/>
              <a:gdLst/>
              <a:ahLst/>
              <a:cxnLst/>
              <a:rect l="l" t="t" r="r" b="b"/>
              <a:pathLst>
                <a:path w="3653723" h="2725844">
                  <a:moveTo>
                    <a:pt x="3529263" y="2725843"/>
                  </a:moveTo>
                  <a:lnTo>
                    <a:pt x="124460" y="2725843"/>
                  </a:lnTo>
                  <a:cubicBezTo>
                    <a:pt x="55880" y="2725843"/>
                    <a:pt x="0" y="2669963"/>
                    <a:pt x="0" y="2601383"/>
                  </a:cubicBezTo>
                  <a:lnTo>
                    <a:pt x="0" y="124460"/>
                  </a:lnTo>
                  <a:cubicBezTo>
                    <a:pt x="0" y="55880"/>
                    <a:pt x="55880" y="0"/>
                    <a:pt x="124460" y="0"/>
                  </a:cubicBezTo>
                  <a:lnTo>
                    <a:pt x="3529264" y="0"/>
                  </a:lnTo>
                  <a:cubicBezTo>
                    <a:pt x="3597844" y="0"/>
                    <a:pt x="3653723" y="55880"/>
                    <a:pt x="3653723" y="124460"/>
                  </a:cubicBezTo>
                  <a:lnTo>
                    <a:pt x="3653723" y="2601383"/>
                  </a:lnTo>
                  <a:cubicBezTo>
                    <a:pt x="3653723" y="2669963"/>
                    <a:pt x="3597844" y="2725844"/>
                    <a:pt x="3529264" y="2725844"/>
                  </a:cubicBezTo>
                  <a:close/>
                </a:path>
              </a:pathLst>
            </a:custGeom>
            <a:solidFill>
              <a:srgbClr val="FFFFFF"/>
            </a:solidFill>
          </p:spPr>
        </p:sp>
      </p:grpSp>
      <p:sp>
        <p:nvSpPr>
          <p:cNvPr id="4" name="TextBox 4"/>
          <p:cNvSpPr txBox="1"/>
          <p:nvPr/>
        </p:nvSpPr>
        <p:spPr>
          <a:xfrm>
            <a:off x="1028700" y="3814762"/>
            <a:ext cx="5429447" cy="2657475"/>
          </a:xfrm>
          <a:prstGeom prst="rect">
            <a:avLst/>
          </a:prstGeom>
        </p:spPr>
        <p:txBody>
          <a:bodyPr lIns="0" tIns="0" rIns="0" bIns="0" rtlCol="0" anchor="t">
            <a:spAutoFit/>
          </a:bodyPr>
          <a:lstStyle/>
          <a:p>
            <a:pPr>
              <a:lnSpc>
                <a:spcPts val="6989"/>
              </a:lnSpc>
            </a:pPr>
            <a:r>
              <a:rPr lang="en-US" sz="5824">
                <a:solidFill>
                  <a:srgbClr val="FFFFFF"/>
                </a:solidFill>
                <a:latin typeface="HK Grotesk Medium Bold"/>
              </a:rPr>
              <a:t>THANK YOU FOR YOUR ATTENTION. </a:t>
            </a:r>
          </a:p>
        </p:txBody>
      </p:sp>
      <p:grpSp>
        <p:nvGrpSpPr>
          <p:cNvPr id="5" name="Group 5"/>
          <p:cNvGrpSpPr/>
          <p:nvPr/>
        </p:nvGrpSpPr>
        <p:grpSpPr>
          <a:xfrm>
            <a:off x="7779206" y="2027769"/>
            <a:ext cx="8159034" cy="6231462"/>
            <a:chOff x="0" y="0"/>
            <a:chExt cx="10878712" cy="8308616"/>
          </a:xfrm>
        </p:grpSpPr>
        <p:sp>
          <p:nvSpPr>
            <p:cNvPr id="6" name="Freeform 6"/>
            <p:cNvSpPr/>
            <p:nvPr/>
          </p:nvSpPr>
          <p:spPr>
            <a:xfrm>
              <a:off x="0" y="0"/>
              <a:ext cx="10878712" cy="8308616"/>
            </a:xfrm>
            <a:custGeom>
              <a:avLst/>
              <a:gdLst/>
              <a:ahLst/>
              <a:cxnLst/>
              <a:rect l="l" t="t" r="r" b="b"/>
              <a:pathLst>
                <a:path w="10878712" h="8308616">
                  <a:moveTo>
                    <a:pt x="0" y="0"/>
                  </a:moveTo>
                  <a:lnTo>
                    <a:pt x="10878712" y="0"/>
                  </a:lnTo>
                  <a:lnTo>
                    <a:pt x="10878712" y="8308616"/>
                  </a:lnTo>
                  <a:lnTo>
                    <a:pt x="0" y="8308616"/>
                  </a:lnTo>
                  <a:lnTo>
                    <a:pt x="0" y="0"/>
                  </a:lnTo>
                  <a:close/>
                </a:path>
              </a:pathLst>
            </a:custGeom>
            <a:blipFill>
              <a:blip r:embed="rId2"/>
              <a:stretch>
                <a:fillRect/>
              </a:stretch>
            </a:blipFill>
          </p:spPr>
        </p:sp>
        <p:sp>
          <p:nvSpPr>
            <p:cNvPr id="7" name="Freeform 7"/>
            <p:cNvSpPr/>
            <p:nvPr/>
          </p:nvSpPr>
          <p:spPr>
            <a:xfrm>
              <a:off x="255011" y="261854"/>
              <a:ext cx="10368690" cy="5493749"/>
            </a:xfrm>
            <a:custGeom>
              <a:avLst/>
              <a:gdLst/>
              <a:ahLst/>
              <a:cxnLst/>
              <a:rect l="l" t="t" r="r" b="b"/>
              <a:pathLst>
                <a:path w="10368690" h="5493749">
                  <a:moveTo>
                    <a:pt x="0" y="0"/>
                  </a:moveTo>
                  <a:lnTo>
                    <a:pt x="10368690" y="0"/>
                  </a:lnTo>
                  <a:lnTo>
                    <a:pt x="10368690" y="5493749"/>
                  </a:lnTo>
                  <a:lnTo>
                    <a:pt x="0" y="5493749"/>
                  </a:lnTo>
                  <a:lnTo>
                    <a:pt x="0" y="0"/>
                  </a:lnTo>
                  <a:close/>
                </a:path>
              </a:pathLst>
            </a:custGeom>
            <a:blipFill>
              <a:blip r:embed="rId3"/>
              <a:stretch>
                <a:fillRect l="-4321" t="-196" r="-1009" b="-196"/>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3564255"/>
            <a:ext cx="10464698" cy="5694045"/>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000000"/>
                </a:solidFill>
                <a:latin typeface="HK Grotesk Medium Bold"/>
              </a:rPr>
              <a:t>For our project, we decided to realise a simple online video game, where the user is able to interact with other players through his choices and thanks to an easy chat service.</a:t>
            </a:r>
          </a:p>
          <a:p>
            <a:pPr marL="582930" lvl="1" indent="-291465" algn="just">
              <a:lnSpc>
                <a:spcPts val="3779"/>
              </a:lnSpc>
              <a:buFont typeface="Arial"/>
              <a:buChar char="•"/>
            </a:pPr>
            <a:r>
              <a:rPr lang="en-US" sz="2700">
                <a:solidFill>
                  <a:srgbClr val="000000"/>
                </a:solidFill>
                <a:latin typeface="HK Grotesk Medium Bold"/>
              </a:rPr>
              <a:t>The rules of the game are quite simple: the computer is in charge of rolling two dice, and the players' goal is to guess the value of the dice returned by the end of the round.</a:t>
            </a:r>
          </a:p>
          <a:p>
            <a:pPr marL="582930" lvl="1" indent="-291465" algn="just">
              <a:lnSpc>
                <a:spcPts val="3779"/>
              </a:lnSpc>
              <a:buFont typeface="Arial"/>
              <a:buChar char="•"/>
            </a:pPr>
            <a:r>
              <a:rPr lang="en-US" sz="2700">
                <a:solidFill>
                  <a:srgbClr val="000000"/>
                </a:solidFill>
                <a:latin typeface="HK Grotesk Medium Bold"/>
              </a:rPr>
              <a:t>Each attempt requires a sum of money, and the money gained at each turn is proportional to the amount submitted and on how risky the choice is. </a:t>
            </a:r>
          </a:p>
          <a:p>
            <a:pPr marL="582930" lvl="1" indent="-291465" algn="just">
              <a:lnSpc>
                <a:spcPts val="3779"/>
              </a:lnSpc>
              <a:buFont typeface="Arial"/>
              <a:buChar char="•"/>
            </a:pPr>
            <a:r>
              <a:rPr lang="en-US" sz="2700">
                <a:solidFill>
                  <a:srgbClr val="000000"/>
                </a:solidFill>
                <a:latin typeface="HK Grotesk Medium Bold"/>
              </a:rPr>
              <a:t>At the end of the game, the player with the highest sum of money wins.</a:t>
            </a:r>
          </a:p>
          <a:p>
            <a:pPr algn="just">
              <a:lnSpc>
                <a:spcPts val="3779"/>
              </a:lnSpc>
            </a:pPr>
            <a:endParaRPr lang="en-US" sz="2700">
              <a:solidFill>
                <a:srgbClr val="000000"/>
              </a:solidFill>
              <a:latin typeface="HK Grotesk Medium Bold"/>
            </a:endParaRPr>
          </a:p>
        </p:txBody>
      </p:sp>
      <p:grpSp>
        <p:nvGrpSpPr>
          <p:cNvPr id="3" name="Group 3"/>
          <p:cNvGrpSpPr>
            <a:grpSpLocks noChangeAspect="1"/>
          </p:cNvGrpSpPr>
          <p:nvPr/>
        </p:nvGrpSpPr>
        <p:grpSpPr>
          <a:xfrm>
            <a:off x="12245684" y="0"/>
            <a:ext cx="6858000" cy="102870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3628" r="-13628"/>
              </a:stretch>
            </a:blipFill>
          </p:spPr>
        </p:sp>
      </p:grpSp>
      <p:sp>
        <p:nvSpPr>
          <p:cNvPr id="5" name="TextBox 5"/>
          <p:cNvSpPr txBox="1"/>
          <p:nvPr/>
        </p:nvSpPr>
        <p:spPr>
          <a:xfrm>
            <a:off x="1028700" y="1028700"/>
            <a:ext cx="9870810" cy="1933575"/>
          </a:xfrm>
          <a:prstGeom prst="rect">
            <a:avLst/>
          </a:prstGeom>
        </p:spPr>
        <p:txBody>
          <a:bodyPr lIns="0" tIns="0" rIns="0" bIns="0" rtlCol="0" anchor="t">
            <a:spAutoFit/>
          </a:bodyPr>
          <a:lstStyle/>
          <a:p>
            <a:pPr>
              <a:lnSpc>
                <a:spcPts val="15239"/>
              </a:lnSpc>
            </a:pPr>
            <a:r>
              <a:rPr lang="en-US" sz="12699">
                <a:solidFill>
                  <a:srgbClr val="121212"/>
                </a:solidFill>
                <a:latin typeface="HK Grotesk Medium Bold"/>
              </a:rPr>
              <a:t>Introduction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rot="6600000">
            <a:off x="6007025" y="5848551"/>
            <a:ext cx="1681729" cy="796719"/>
          </a:xfrm>
          <a:custGeom>
            <a:avLst/>
            <a:gdLst/>
            <a:ahLst/>
            <a:cxnLst/>
            <a:rect l="l" t="t" r="r" b="b"/>
            <a:pathLst>
              <a:path w="1681729" h="796719">
                <a:moveTo>
                  <a:pt x="0" y="0"/>
                </a:moveTo>
                <a:lnTo>
                  <a:pt x="1681729" y="0"/>
                </a:lnTo>
                <a:lnTo>
                  <a:pt x="1681729" y="796719"/>
                </a:lnTo>
                <a:lnTo>
                  <a:pt x="0" y="79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200000">
            <a:off x="10596231" y="5848551"/>
            <a:ext cx="1681729" cy="796719"/>
          </a:xfrm>
          <a:custGeom>
            <a:avLst/>
            <a:gdLst/>
            <a:ahLst/>
            <a:cxnLst/>
            <a:rect l="l" t="t" r="r" b="b"/>
            <a:pathLst>
              <a:path w="1681729" h="796719">
                <a:moveTo>
                  <a:pt x="0" y="0"/>
                </a:moveTo>
                <a:lnTo>
                  <a:pt x="1681729" y="0"/>
                </a:lnTo>
                <a:lnTo>
                  <a:pt x="1681729" y="796719"/>
                </a:lnTo>
                <a:lnTo>
                  <a:pt x="0" y="79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4309174" y="5883950"/>
            <a:ext cx="1681729" cy="796719"/>
          </a:xfrm>
          <a:custGeom>
            <a:avLst/>
            <a:gdLst/>
            <a:ahLst/>
            <a:cxnLst/>
            <a:rect l="l" t="t" r="r" b="b"/>
            <a:pathLst>
              <a:path w="1681729" h="796719">
                <a:moveTo>
                  <a:pt x="0" y="0"/>
                </a:moveTo>
                <a:lnTo>
                  <a:pt x="1681729" y="0"/>
                </a:lnTo>
                <a:lnTo>
                  <a:pt x="1681729" y="796719"/>
                </a:lnTo>
                <a:lnTo>
                  <a:pt x="0" y="79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100000">
            <a:off x="2297097" y="5883950"/>
            <a:ext cx="1681729" cy="796719"/>
          </a:xfrm>
          <a:custGeom>
            <a:avLst/>
            <a:gdLst/>
            <a:ahLst/>
            <a:cxnLst/>
            <a:rect l="l" t="t" r="r" b="b"/>
            <a:pathLst>
              <a:path w="1681729" h="796719">
                <a:moveTo>
                  <a:pt x="0" y="0"/>
                </a:moveTo>
                <a:lnTo>
                  <a:pt x="1681729" y="0"/>
                </a:lnTo>
                <a:lnTo>
                  <a:pt x="1681729" y="796719"/>
                </a:lnTo>
                <a:lnTo>
                  <a:pt x="0" y="79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4273775" y="-860077"/>
            <a:ext cx="4795079" cy="4795079"/>
          </a:xfrm>
          <a:custGeom>
            <a:avLst/>
            <a:gdLst/>
            <a:ahLst/>
            <a:cxnLst/>
            <a:rect l="l" t="t" r="r" b="b"/>
            <a:pathLst>
              <a:path w="4795079" h="4795079">
                <a:moveTo>
                  <a:pt x="0" y="0"/>
                </a:moveTo>
                <a:lnTo>
                  <a:pt x="4795079" y="0"/>
                </a:lnTo>
                <a:lnTo>
                  <a:pt x="4795079" y="4795080"/>
                </a:lnTo>
                <a:lnTo>
                  <a:pt x="0" y="4795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942975"/>
            <a:ext cx="13492921" cy="3854451"/>
          </a:xfrm>
          <a:prstGeom prst="rect">
            <a:avLst/>
          </a:prstGeom>
        </p:spPr>
        <p:txBody>
          <a:bodyPr lIns="0" tIns="0" rIns="0" bIns="0" rtlCol="0" anchor="t">
            <a:spAutoFit/>
          </a:bodyPr>
          <a:lstStyle/>
          <a:p>
            <a:pPr algn="just">
              <a:lnSpc>
                <a:spcPts val="6299"/>
              </a:lnSpc>
            </a:pPr>
            <a:r>
              <a:rPr lang="en-US" sz="4499">
                <a:solidFill>
                  <a:srgbClr val="000000"/>
                </a:solidFill>
                <a:latin typeface="HK Grotesk Bold"/>
              </a:rPr>
              <a:t>Project high-level structure</a:t>
            </a:r>
          </a:p>
          <a:p>
            <a:pPr algn="just">
              <a:lnSpc>
                <a:spcPts val="3499"/>
              </a:lnSpc>
            </a:pPr>
            <a:endParaRPr lang="en-US" sz="4499">
              <a:solidFill>
                <a:srgbClr val="000000"/>
              </a:solidFill>
              <a:latin typeface="HK Grotesk Bold"/>
            </a:endParaRPr>
          </a:p>
          <a:p>
            <a:pPr algn="just">
              <a:lnSpc>
                <a:spcPts val="3499"/>
              </a:lnSpc>
            </a:pPr>
            <a:r>
              <a:rPr lang="en-US" sz="2499">
                <a:solidFill>
                  <a:srgbClr val="000000"/>
                </a:solidFill>
                <a:latin typeface="HK Grotesk Light Bold"/>
              </a:rPr>
              <a:t>Following the microservices principles, we created a distributed system composed by containerized independent modules that communicate each other exposing REST APIs. On the other hand the clients connect through Websocket protocol and can access to the services provided.</a:t>
            </a:r>
          </a:p>
          <a:p>
            <a:pPr algn="just">
              <a:lnSpc>
                <a:spcPts val="3499"/>
              </a:lnSpc>
            </a:pPr>
            <a:endParaRPr lang="en-US" sz="2499">
              <a:solidFill>
                <a:srgbClr val="000000"/>
              </a:solidFill>
              <a:latin typeface="HK Grotesk Light Bold"/>
            </a:endParaRPr>
          </a:p>
          <a:p>
            <a:pPr algn="just">
              <a:lnSpc>
                <a:spcPts val="3499"/>
              </a:lnSpc>
            </a:pPr>
            <a:endParaRPr lang="en-US" sz="2499">
              <a:solidFill>
                <a:srgbClr val="000000"/>
              </a:solidFill>
              <a:latin typeface="HK Grotesk Light Bold"/>
            </a:endParaRPr>
          </a:p>
          <a:p>
            <a:pPr algn="just">
              <a:lnSpc>
                <a:spcPts val="3499"/>
              </a:lnSpc>
              <a:spcBef>
                <a:spcPct val="0"/>
              </a:spcBef>
            </a:pPr>
            <a:endParaRPr lang="en-US" sz="2499">
              <a:solidFill>
                <a:srgbClr val="000000"/>
              </a:solidFill>
              <a:latin typeface="HK Grotesk Light Bold"/>
            </a:endParaRPr>
          </a:p>
        </p:txBody>
      </p:sp>
      <p:sp>
        <p:nvSpPr>
          <p:cNvPr id="8" name="TextBox 8"/>
          <p:cNvSpPr txBox="1"/>
          <p:nvPr/>
        </p:nvSpPr>
        <p:spPr>
          <a:xfrm>
            <a:off x="4267601" y="3935003"/>
            <a:ext cx="9752797" cy="1123950"/>
          </a:xfrm>
          <a:prstGeom prst="rect">
            <a:avLst/>
          </a:prstGeom>
        </p:spPr>
        <p:txBody>
          <a:bodyPr lIns="0" tIns="0" rIns="0" bIns="0" rtlCol="0" anchor="t">
            <a:spAutoFit/>
          </a:bodyPr>
          <a:lstStyle/>
          <a:p>
            <a:pPr algn="ctr">
              <a:lnSpc>
                <a:spcPts val="4461"/>
              </a:lnSpc>
            </a:pPr>
            <a:r>
              <a:rPr lang="en-US" sz="3717">
                <a:solidFill>
                  <a:srgbClr val="000000"/>
                </a:solidFill>
                <a:latin typeface="HK Grotesk Bold"/>
              </a:rPr>
              <a:t>The backend infrastructure was divided into four main components:</a:t>
            </a:r>
          </a:p>
        </p:txBody>
      </p:sp>
      <p:sp>
        <p:nvSpPr>
          <p:cNvPr id="9" name="TextBox 9"/>
          <p:cNvSpPr txBox="1"/>
          <p:nvPr/>
        </p:nvSpPr>
        <p:spPr>
          <a:xfrm>
            <a:off x="4815224" y="7387243"/>
            <a:ext cx="4065331" cy="1700746"/>
          </a:xfrm>
          <a:prstGeom prst="rect">
            <a:avLst/>
          </a:prstGeom>
        </p:spPr>
        <p:txBody>
          <a:bodyPr lIns="0" tIns="0" rIns="0" bIns="0" rtlCol="0" anchor="t">
            <a:spAutoFit/>
          </a:bodyPr>
          <a:lstStyle/>
          <a:p>
            <a:pPr algn="ctr">
              <a:lnSpc>
                <a:spcPts val="3383"/>
              </a:lnSpc>
            </a:pPr>
            <a:r>
              <a:rPr lang="en-US" sz="2416">
                <a:solidFill>
                  <a:srgbClr val="000000"/>
                </a:solidFill>
                <a:latin typeface="HK Grotesk Bold"/>
              </a:rPr>
              <a:t>The load balancer, that automatically redirected the new users to the server with the fewest connected users.</a:t>
            </a:r>
          </a:p>
        </p:txBody>
      </p:sp>
      <p:sp>
        <p:nvSpPr>
          <p:cNvPr id="10" name="TextBox 10"/>
          <p:cNvSpPr txBox="1"/>
          <p:nvPr/>
        </p:nvSpPr>
        <p:spPr>
          <a:xfrm>
            <a:off x="229032" y="7387243"/>
            <a:ext cx="4065331" cy="2129371"/>
          </a:xfrm>
          <a:prstGeom prst="rect">
            <a:avLst/>
          </a:prstGeom>
        </p:spPr>
        <p:txBody>
          <a:bodyPr lIns="0" tIns="0" rIns="0" bIns="0" rtlCol="0" anchor="t">
            <a:spAutoFit/>
          </a:bodyPr>
          <a:lstStyle/>
          <a:p>
            <a:pPr algn="ctr">
              <a:lnSpc>
                <a:spcPts val="3383"/>
              </a:lnSpc>
            </a:pPr>
            <a:r>
              <a:rPr lang="en-US" sz="2416">
                <a:solidFill>
                  <a:srgbClr val="000000"/>
                </a:solidFill>
                <a:latin typeface="HK Grotesk Bold"/>
              </a:rPr>
              <a:t>The main servers, that are responsible of the sharing of common data and communication with the players.</a:t>
            </a:r>
          </a:p>
        </p:txBody>
      </p:sp>
      <p:sp>
        <p:nvSpPr>
          <p:cNvPr id="11" name="TextBox 11"/>
          <p:cNvSpPr txBox="1"/>
          <p:nvPr/>
        </p:nvSpPr>
        <p:spPr>
          <a:xfrm>
            <a:off x="9404430" y="7387243"/>
            <a:ext cx="4065331" cy="2129371"/>
          </a:xfrm>
          <a:prstGeom prst="rect">
            <a:avLst/>
          </a:prstGeom>
        </p:spPr>
        <p:txBody>
          <a:bodyPr lIns="0" tIns="0" rIns="0" bIns="0" rtlCol="0" anchor="t">
            <a:spAutoFit/>
          </a:bodyPr>
          <a:lstStyle/>
          <a:p>
            <a:pPr algn="ctr">
              <a:lnSpc>
                <a:spcPts val="3383"/>
              </a:lnSpc>
            </a:pPr>
            <a:r>
              <a:rPr lang="en-US" sz="2416">
                <a:solidFill>
                  <a:srgbClr val="000000"/>
                </a:solidFill>
                <a:latin typeface="HK Grotesk Bold"/>
              </a:rPr>
              <a:t>The database, that contains all the information about players’ account, max score and number of played games. </a:t>
            </a:r>
          </a:p>
        </p:txBody>
      </p:sp>
      <p:sp>
        <p:nvSpPr>
          <p:cNvPr id="12" name="TextBox 12"/>
          <p:cNvSpPr txBox="1"/>
          <p:nvPr/>
        </p:nvSpPr>
        <p:spPr>
          <a:xfrm>
            <a:off x="13993637" y="7387243"/>
            <a:ext cx="4065331" cy="2129371"/>
          </a:xfrm>
          <a:prstGeom prst="rect">
            <a:avLst/>
          </a:prstGeom>
        </p:spPr>
        <p:txBody>
          <a:bodyPr lIns="0" tIns="0" rIns="0" bIns="0" rtlCol="0" anchor="t">
            <a:spAutoFit/>
          </a:bodyPr>
          <a:lstStyle/>
          <a:p>
            <a:pPr algn="ctr">
              <a:lnSpc>
                <a:spcPts val="3383"/>
              </a:lnSpc>
            </a:pPr>
            <a:r>
              <a:rPr lang="en-US" sz="2416">
                <a:solidFill>
                  <a:srgbClr val="000000"/>
                </a:solidFill>
                <a:latin typeface="HK Grotesk Bold"/>
              </a:rPr>
              <a:t>The RNG, that generates a random number between 1 and 6 to determine the outcome of a dice roll in our game.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329" r="-17329"/>
            </a:stretch>
          </a:blipFill>
        </p:spPr>
      </p:sp>
      <p:grpSp>
        <p:nvGrpSpPr>
          <p:cNvPr id="3" name="Group 3"/>
          <p:cNvGrpSpPr>
            <a:grpSpLocks noChangeAspect="1"/>
          </p:cNvGrpSpPr>
          <p:nvPr/>
        </p:nvGrpSpPr>
        <p:grpSpPr>
          <a:xfrm rot="5400000">
            <a:off x="3048000" y="-323696"/>
            <a:ext cx="12192000" cy="182880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FFFFFF"/>
            </a:solidFill>
            <a:ln w="12700">
              <a:solidFill>
                <a:srgbClr val="000000"/>
              </a:solidFill>
            </a:ln>
          </p:spPr>
        </p:sp>
      </p:grpSp>
      <p:sp>
        <p:nvSpPr>
          <p:cNvPr id="5" name="TextBox 5"/>
          <p:cNvSpPr txBox="1"/>
          <p:nvPr/>
        </p:nvSpPr>
        <p:spPr>
          <a:xfrm>
            <a:off x="2046748" y="952500"/>
            <a:ext cx="14194505" cy="679451"/>
          </a:xfrm>
          <a:prstGeom prst="rect">
            <a:avLst/>
          </a:prstGeom>
        </p:spPr>
        <p:txBody>
          <a:bodyPr lIns="0" tIns="0" rIns="0" bIns="0" rtlCol="0" anchor="t">
            <a:spAutoFit/>
          </a:bodyPr>
          <a:lstStyle/>
          <a:p>
            <a:pPr algn="ctr">
              <a:lnSpc>
                <a:spcPts val="5599"/>
              </a:lnSpc>
            </a:pPr>
            <a:r>
              <a:rPr lang="en-US" sz="3999">
                <a:solidFill>
                  <a:srgbClr val="FFFFFF"/>
                </a:solidFill>
                <a:latin typeface="HK Grotesk Medium Bold"/>
              </a:rPr>
              <a:t>Here we report how the load balancer works:</a:t>
            </a:r>
          </a:p>
        </p:txBody>
      </p:sp>
      <p:sp>
        <p:nvSpPr>
          <p:cNvPr id="6" name="Freeform 6"/>
          <p:cNvSpPr/>
          <p:nvPr/>
        </p:nvSpPr>
        <p:spPr>
          <a:xfrm>
            <a:off x="2095069" y="3146546"/>
            <a:ext cx="14097861" cy="6768575"/>
          </a:xfrm>
          <a:custGeom>
            <a:avLst/>
            <a:gdLst/>
            <a:ahLst/>
            <a:cxnLst/>
            <a:rect l="l" t="t" r="r" b="b"/>
            <a:pathLst>
              <a:path w="14097861" h="6768575">
                <a:moveTo>
                  <a:pt x="0" y="0"/>
                </a:moveTo>
                <a:lnTo>
                  <a:pt x="14097862" y="0"/>
                </a:lnTo>
                <a:lnTo>
                  <a:pt x="14097862" y="6768575"/>
                </a:lnTo>
                <a:lnTo>
                  <a:pt x="0" y="6768575"/>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591837" y="3732577"/>
            <a:ext cx="2426281" cy="2152773"/>
          </a:xfrm>
          <a:custGeom>
            <a:avLst/>
            <a:gdLst/>
            <a:ahLst/>
            <a:cxnLst/>
            <a:rect l="l" t="t" r="r" b="b"/>
            <a:pathLst>
              <a:path w="2426281" h="2152773">
                <a:moveTo>
                  <a:pt x="0" y="0"/>
                </a:moveTo>
                <a:lnTo>
                  <a:pt x="2426281" y="0"/>
                </a:lnTo>
                <a:lnTo>
                  <a:pt x="2426281" y="2152773"/>
                </a:lnTo>
                <a:lnTo>
                  <a:pt x="0" y="2152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6023" y="911612"/>
            <a:ext cx="11984404" cy="1841062"/>
            <a:chOff x="0" y="0"/>
            <a:chExt cx="15979205" cy="2454750"/>
          </a:xfrm>
        </p:grpSpPr>
        <p:sp>
          <p:nvSpPr>
            <p:cNvPr id="4" name="TextBox 4"/>
            <p:cNvSpPr txBox="1"/>
            <p:nvPr/>
          </p:nvSpPr>
          <p:spPr>
            <a:xfrm>
              <a:off x="0" y="0"/>
              <a:ext cx="15979205" cy="1511300"/>
            </a:xfrm>
            <a:prstGeom prst="rect">
              <a:avLst/>
            </a:prstGeom>
          </p:spPr>
          <p:txBody>
            <a:bodyPr lIns="0" tIns="0" rIns="0" bIns="0" rtlCol="0" anchor="t">
              <a:spAutoFit/>
            </a:bodyPr>
            <a:lstStyle/>
            <a:p>
              <a:pPr>
                <a:lnSpc>
                  <a:spcPts val="8999"/>
                </a:lnSpc>
              </a:pPr>
              <a:r>
                <a:rPr lang="en-US" sz="7499">
                  <a:solidFill>
                    <a:srgbClr val="121212"/>
                  </a:solidFill>
                  <a:latin typeface="HK Grotesk Medium Bold"/>
                </a:rPr>
                <a:t>Server Components</a:t>
              </a:r>
            </a:p>
          </p:txBody>
        </p:sp>
        <p:sp>
          <p:nvSpPr>
            <p:cNvPr id="5" name="TextBox 5"/>
            <p:cNvSpPr txBox="1"/>
            <p:nvPr/>
          </p:nvSpPr>
          <p:spPr>
            <a:xfrm>
              <a:off x="0" y="1844091"/>
              <a:ext cx="15979205" cy="593725"/>
            </a:xfrm>
            <a:prstGeom prst="rect">
              <a:avLst/>
            </a:prstGeom>
          </p:spPr>
          <p:txBody>
            <a:bodyPr lIns="0" tIns="0" rIns="0" bIns="0" rtlCol="0" anchor="t">
              <a:spAutoFit/>
            </a:bodyPr>
            <a:lstStyle/>
            <a:p>
              <a:pPr>
                <a:lnSpc>
                  <a:spcPts val="3509"/>
                </a:lnSpc>
              </a:pPr>
              <a:endParaRPr/>
            </a:p>
          </p:txBody>
        </p:sp>
      </p:grpSp>
      <p:sp>
        <p:nvSpPr>
          <p:cNvPr id="6" name="TextBox 6"/>
          <p:cNvSpPr txBox="1"/>
          <p:nvPr/>
        </p:nvSpPr>
        <p:spPr>
          <a:xfrm>
            <a:off x="-147394" y="2172284"/>
            <a:ext cx="14734834"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Open Sans"/>
              </a:rPr>
              <a:t>Each server node is built on some basic distributed components</a:t>
            </a:r>
          </a:p>
        </p:txBody>
      </p:sp>
      <p:grpSp>
        <p:nvGrpSpPr>
          <p:cNvPr id="7" name="Group 7"/>
          <p:cNvGrpSpPr>
            <a:grpSpLocks noChangeAspect="1"/>
          </p:cNvGrpSpPr>
          <p:nvPr/>
        </p:nvGrpSpPr>
        <p:grpSpPr>
          <a:xfrm>
            <a:off x="14430152"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13628" r="-13628"/>
              </a:stretch>
            </a:blipFill>
          </p:spPr>
        </p:sp>
      </p:grpSp>
      <p:sp>
        <p:nvSpPr>
          <p:cNvPr id="9" name="Freeform 9"/>
          <p:cNvSpPr/>
          <p:nvPr/>
        </p:nvSpPr>
        <p:spPr>
          <a:xfrm>
            <a:off x="5451332" y="6358604"/>
            <a:ext cx="2753787" cy="2378583"/>
          </a:xfrm>
          <a:custGeom>
            <a:avLst/>
            <a:gdLst/>
            <a:ahLst/>
            <a:cxnLst/>
            <a:rect l="l" t="t" r="r" b="b"/>
            <a:pathLst>
              <a:path w="2753787" h="2378583">
                <a:moveTo>
                  <a:pt x="0" y="0"/>
                </a:moveTo>
                <a:lnTo>
                  <a:pt x="2753786" y="0"/>
                </a:lnTo>
                <a:lnTo>
                  <a:pt x="2753786" y="2378583"/>
                </a:lnTo>
                <a:lnTo>
                  <a:pt x="0" y="2378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9600335" y="3375166"/>
            <a:ext cx="2867594" cy="2867594"/>
          </a:xfrm>
          <a:custGeom>
            <a:avLst/>
            <a:gdLst/>
            <a:ahLst/>
            <a:cxnLst/>
            <a:rect l="l" t="t" r="r" b="b"/>
            <a:pathLst>
              <a:path w="2867594" h="2867594">
                <a:moveTo>
                  <a:pt x="0" y="0"/>
                </a:moveTo>
                <a:lnTo>
                  <a:pt x="2867594" y="0"/>
                </a:lnTo>
                <a:lnTo>
                  <a:pt x="2867594" y="2867595"/>
                </a:lnTo>
                <a:lnTo>
                  <a:pt x="0" y="2867595"/>
                </a:lnTo>
                <a:lnTo>
                  <a:pt x="0" y="0"/>
                </a:lnTo>
                <a:close/>
              </a:path>
            </a:pathLst>
          </a:custGeom>
          <a:blipFill>
            <a:blip r:embed="rId7"/>
            <a:stretch>
              <a:fillRect/>
            </a:stretch>
          </a:blipFill>
        </p:spPr>
      </p:sp>
      <p:sp>
        <p:nvSpPr>
          <p:cNvPr id="11" name="TextBox 11"/>
          <p:cNvSpPr txBox="1"/>
          <p:nvPr/>
        </p:nvSpPr>
        <p:spPr>
          <a:xfrm>
            <a:off x="921992" y="6093893"/>
            <a:ext cx="3765970" cy="472271"/>
          </a:xfrm>
          <a:prstGeom prst="rect">
            <a:avLst/>
          </a:prstGeom>
        </p:spPr>
        <p:txBody>
          <a:bodyPr lIns="0" tIns="0" rIns="0" bIns="0" rtlCol="0" anchor="t">
            <a:spAutoFit/>
          </a:bodyPr>
          <a:lstStyle/>
          <a:p>
            <a:pPr marL="0" lvl="0" indent="0" algn="ctr">
              <a:lnSpc>
                <a:spcPts val="3816"/>
              </a:lnSpc>
              <a:spcBef>
                <a:spcPct val="0"/>
              </a:spcBef>
            </a:pPr>
            <a:r>
              <a:rPr lang="en-US" sz="2726">
                <a:solidFill>
                  <a:srgbClr val="000000"/>
                </a:solidFill>
                <a:latin typeface="Open Sans Bold"/>
              </a:rPr>
              <a:t>RELIABLE BROADCAST</a:t>
            </a:r>
          </a:p>
        </p:txBody>
      </p:sp>
      <p:sp>
        <p:nvSpPr>
          <p:cNvPr id="12" name="TextBox 12"/>
          <p:cNvSpPr txBox="1"/>
          <p:nvPr/>
        </p:nvSpPr>
        <p:spPr>
          <a:xfrm>
            <a:off x="5784887" y="8786029"/>
            <a:ext cx="2086676" cy="472271"/>
          </a:xfrm>
          <a:prstGeom prst="rect">
            <a:avLst/>
          </a:prstGeom>
        </p:spPr>
        <p:txBody>
          <a:bodyPr lIns="0" tIns="0" rIns="0" bIns="0" rtlCol="0" anchor="t">
            <a:spAutoFit/>
          </a:bodyPr>
          <a:lstStyle/>
          <a:p>
            <a:pPr marL="0" lvl="0" indent="0" algn="ctr">
              <a:lnSpc>
                <a:spcPts val="3816"/>
              </a:lnSpc>
              <a:spcBef>
                <a:spcPct val="0"/>
              </a:spcBef>
            </a:pPr>
            <a:r>
              <a:rPr lang="en-US" sz="2726">
                <a:solidFill>
                  <a:srgbClr val="000000"/>
                </a:solidFill>
                <a:latin typeface="Open Sans Bold"/>
              </a:rPr>
              <a:t>CONSENSUS</a:t>
            </a:r>
          </a:p>
        </p:txBody>
      </p:sp>
      <p:sp>
        <p:nvSpPr>
          <p:cNvPr id="13" name="TextBox 13"/>
          <p:cNvSpPr txBox="1"/>
          <p:nvPr/>
        </p:nvSpPr>
        <p:spPr>
          <a:xfrm>
            <a:off x="9392704" y="6185611"/>
            <a:ext cx="3282855" cy="472271"/>
          </a:xfrm>
          <a:prstGeom prst="rect">
            <a:avLst/>
          </a:prstGeom>
        </p:spPr>
        <p:txBody>
          <a:bodyPr lIns="0" tIns="0" rIns="0" bIns="0" rtlCol="0" anchor="t">
            <a:spAutoFit/>
          </a:bodyPr>
          <a:lstStyle/>
          <a:p>
            <a:pPr marL="0" lvl="0" indent="0" algn="ctr">
              <a:lnSpc>
                <a:spcPts val="3816"/>
              </a:lnSpc>
              <a:spcBef>
                <a:spcPct val="0"/>
              </a:spcBef>
            </a:pPr>
            <a:r>
              <a:rPr lang="en-US" sz="2726">
                <a:solidFill>
                  <a:srgbClr val="000000"/>
                </a:solidFill>
                <a:latin typeface="Open Sans Bold"/>
              </a:rPr>
              <a:t>FAILURE DETECTOR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329" r="-17329"/>
            </a:stretch>
          </a:blipFill>
        </p:spPr>
      </p:sp>
      <p:grpSp>
        <p:nvGrpSpPr>
          <p:cNvPr id="3" name="Group 3"/>
          <p:cNvGrpSpPr>
            <a:grpSpLocks noChangeAspect="1"/>
          </p:cNvGrpSpPr>
          <p:nvPr/>
        </p:nvGrpSpPr>
        <p:grpSpPr>
          <a:xfrm rot="5400000">
            <a:off x="3048000" y="114300"/>
            <a:ext cx="12192000" cy="182880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FFFFFF"/>
            </a:solidFill>
            <a:ln w="12700">
              <a:solidFill>
                <a:srgbClr val="000000"/>
              </a:solidFill>
            </a:ln>
          </p:spPr>
        </p:sp>
      </p:grpSp>
      <p:sp>
        <p:nvSpPr>
          <p:cNvPr id="5" name="Freeform 5"/>
          <p:cNvSpPr/>
          <p:nvPr/>
        </p:nvSpPr>
        <p:spPr>
          <a:xfrm>
            <a:off x="14579090" y="5143500"/>
            <a:ext cx="3310347" cy="2793106"/>
          </a:xfrm>
          <a:custGeom>
            <a:avLst/>
            <a:gdLst/>
            <a:ahLst/>
            <a:cxnLst/>
            <a:rect l="l" t="t" r="r" b="b"/>
            <a:pathLst>
              <a:path w="3310347" h="2793106">
                <a:moveTo>
                  <a:pt x="0" y="0"/>
                </a:moveTo>
                <a:lnTo>
                  <a:pt x="3310347" y="0"/>
                </a:lnTo>
                <a:lnTo>
                  <a:pt x="3310347" y="2793106"/>
                </a:lnTo>
                <a:lnTo>
                  <a:pt x="0" y="27931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361091" y="5143500"/>
            <a:ext cx="2808424" cy="2793106"/>
          </a:xfrm>
          <a:custGeom>
            <a:avLst/>
            <a:gdLst/>
            <a:ahLst/>
            <a:cxnLst/>
            <a:rect l="l" t="t" r="r" b="b"/>
            <a:pathLst>
              <a:path w="2808424" h="2793106">
                <a:moveTo>
                  <a:pt x="0" y="0"/>
                </a:moveTo>
                <a:lnTo>
                  <a:pt x="2808424" y="0"/>
                </a:lnTo>
                <a:lnTo>
                  <a:pt x="2808424" y="2793106"/>
                </a:lnTo>
                <a:lnTo>
                  <a:pt x="0" y="2793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98563" y="5265045"/>
            <a:ext cx="5377889" cy="2550016"/>
          </a:xfrm>
          <a:custGeom>
            <a:avLst/>
            <a:gdLst/>
            <a:ahLst/>
            <a:cxnLst/>
            <a:rect l="l" t="t" r="r" b="b"/>
            <a:pathLst>
              <a:path w="5377889" h="2550016">
                <a:moveTo>
                  <a:pt x="0" y="0"/>
                </a:moveTo>
                <a:lnTo>
                  <a:pt x="5377889" y="0"/>
                </a:lnTo>
                <a:lnTo>
                  <a:pt x="5377889" y="2550016"/>
                </a:lnTo>
                <a:lnTo>
                  <a:pt x="0" y="2550016"/>
                </a:lnTo>
                <a:lnTo>
                  <a:pt x="0" y="0"/>
                </a:lnTo>
                <a:close/>
              </a:path>
            </a:pathLst>
          </a:custGeom>
          <a:blipFill>
            <a:blip r:embed="rId7"/>
            <a:stretch>
              <a:fillRect/>
            </a:stretch>
          </a:blipFill>
        </p:spPr>
      </p:sp>
      <p:sp>
        <p:nvSpPr>
          <p:cNvPr id="8" name="Freeform 8"/>
          <p:cNvSpPr/>
          <p:nvPr/>
        </p:nvSpPr>
        <p:spPr>
          <a:xfrm>
            <a:off x="6184616" y="5143500"/>
            <a:ext cx="4766900" cy="2793106"/>
          </a:xfrm>
          <a:custGeom>
            <a:avLst/>
            <a:gdLst/>
            <a:ahLst/>
            <a:cxnLst/>
            <a:rect l="l" t="t" r="r" b="b"/>
            <a:pathLst>
              <a:path w="4766900" h="2793106">
                <a:moveTo>
                  <a:pt x="0" y="0"/>
                </a:moveTo>
                <a:lnTo>
                  <a:pt x="4766900" y="0"/>
                </a:lnTo>
                <a:lnTo>
                  <a:pt x="4766900" y="2793106"/>
                </a:lnTo>
                <a:lnTo>
                  <a:pt x="0" y="2793106"/>
                </a:lnTo>
                <a:lnTo>
                  <a:pt x="0" y="0"/>
                </a:lnTo>
                <a:close/>
              </a:path>
            </a:pathLst>
          </a:custGeom>
          <a:blipFill>
            <a:blip r:embed="rId8"/>
            <a:stretch>
              <a:fillRect/>
            </a:stretch>
          </a:blipFill>
        </p:spPr>
      </p:sp>
      <p:sp>
        <p:nvSpPr>
          <p:cNvPr id="9" name="Freeform 9"/>
          <p:cNvSpPr/>
          <p:nvPr/>
        </p:nvSpPr>
        <p:spPr>
          <a:xfrm>
            <a:off x="11509333" y="7323139"/>
            <a:ext cx="2511940" cy="983843"/>
          </a:xfrm>
          <a:custGeom>
            <a:avLst/>
            <a:gdLst/>
            <a:ahLst/>
            <a:cxnLst/>
            <a:rect l="l" t="t" r="r" b="b"/>
            <a:pathLst>
              <a:path w="2511940" h="983843">
                <a:moveTo>
                  <a:pt x="0" y="0"/>
                </a:moveTo>
                <a:lnTo>
                  <a:pt x="2511940" y="0"/>
                </a:lnTo>
                <a:lnTo>
                  <a:pt x="2511940" y="983843"/>
                </a:lnTo>
                <a:lnTo>
                  <a:pt x="0" y="983843"/>
                </a:lnTo>
                <a:lnTo>
                  <a:pt x="0" y="0"/>
                </a:lnTo>
                <a:close/>
              </a:path>
            </a:pathLst>
          </a:custGeom>
          <a:blipFill>
            <a:blip r:embed="rId9"/>
            <a:stretch>
              <a:fillRect/>
            </a:stretch>
          </a:blipFill>
        </p:spPr>
      </p:sp>
      <p:grpSp>
        <p:nvGrpSpPr>
          <p:cNvPr id="10" name="Group 10"/>
          <p:cNvGrpSpPr/>
          <p:nvPr/>
        </p:nvGrpSpPr>
        <p:grpSpPr>
          <a:xfrm>
            <a:off x="864793" y="1232749"/>
            <a:ext cx="11984404" cy="1841062"/>
            <a:chOff x="0" y="0"/>
            <a:chExt cx="15979205" cy="2454750"/>
          </a:xfrm>
        </p:grpSpPr>
        <p:sp>
          <p:nvSpPr>
            <p:cNvPr id="11" name="TextBox 11"/>
            <p:cNvSpPr txBox="1"/>
            <p:nvPr/>
          </p:nvSpPr>
          <p:spPr>
            <a:xfrm>
              <a:off x="0" y="0"/>
              <a:ext cx="15979205" cy="1511300"/>
            </a:xfrm>
            <a:prstGeom prst="rect">
              <a:avLst/>
            </a:prstGeom>
          </p:spPr>
          <p:txBody>
            <a:bodyPr lIns="0" tIns="0" rIns="0" bIns="0" rtlCol="0" anchor="t">
              <a:spAutoFit/>
            </a:bodyPr>
            <a:lstStyle/>
            <a:p>
              <a:pPr>
                <a:lnSpc>
                  <a:spcPts val="8999"/>
                </a:lnSpc>
              </a:pPr>
              <a:r>
                <a:rPr lang="en-US" sz="7499">
                  <a:solidFill>
                    <a:srgbClr val="FFFFFF"/>
                  </a:solidFill>
                  <a:latin typeface="HK Grotesk Medium Bold"/>
                </a:rPr>
                <a:t>Technologies employed</a:t>
              </a:r>
            </a:p>
          </p:txBody>
        </p:sp>
        <p:sp>
          <p:nvSpPr>
            <p:cNvPr id="12" name="TextBox 12"/>
            <p:cNvSpPr txBox="1"/>
            <p:nvPr/>
          </p:nvSpPr>
          <p:spPr>
            <a:xfrm>
              <a:off x="0" y="1844091"/>
              <a:ext cx="15979205" cy="593725"/>
            </a:xfrm>
            <a:prstGeom prst="rect">
              <a:avLst/>
            </a:prstGeom>
          </p:spPr>
          <p:txBody>
            <a:bodyPr lIns="0" tIns="0" rIns="0" bIns="0" rtlCol="0" anchor="t">
              <a:spAutoFit/>
            </a:bodyPr>
            <a:lstStyle/>
            <a:p>
              <a:pPr>
                <a:lnSpc>
                  <a:spcPts val="350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80" y="-183005"/>
            <a:ext cx="18347226" cy="10733127"/>
          </a:xfrm>
          <a:custGeom>
            <a:avLst/>
            <a:gdLst/>
            <a:ahLst/>
            <a:cxnLst/>
            <a:rect l="l" t="t" r="r" b="b"/>
            <a:pathLst>
              <a:path w="18347226" h="10733127">
                <a:moveTo>
                  <a:pt x="0" y="0"/>
                </a:moveTo>
                <a:lnTo>
                  <a:pt x="18347227" y="0"/>
                </a:lnTo>
                <a:lnTo>
                  <a:pt x="18347227" y="10733127"/>
                </a:lnTo>
                <a:lnTo>
                  <a:pt x="0" y="10733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18474" y="1566365"/>
            <a:ext cx="4420195" cy="4114800"/>
          </a:xfrm>
          <a:custGeom>
            <a:avLst/>
            <a:gdLst/>
            <a:ahLst/>
            <a:cxnLst/>
            <a:rect l="l" t="t" r="r" b="b"/>
            <a:pathLst>
              <a:path w="4420195" h="4114800">
                <a:moveTo>
                  <a:pt x="0" y="0"/>
                </a:moveTo>
                <a:lnTo>
                  <a:pt x="4420196" y="0"/>
                </a:lnTo>
                <a:lnTo>
                  <a:pt x="44201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431184" y="5129454"/>
            <a:ext cx="4130824" cy="4522334"/>
          </a:xfrm>
          <a:custGeom>
            <a:avLst/>
            <a:gdLst/>
            <a:ahLst/>
            <a:cxnLst/>
            <a:rect l="l" t="t" r="r" b="b"/>
            <a:pathLst>
              <a:path w="4130824" h="4522334">
                <a:moveTo>
                  <a:pt x="0" y="0"/>
                </a:moveTo>
                <a:lnTo>
                  <a:pt x="4130824" y="0"/>
                </a:lnTo>
                <a:lnTo>
                  <a:pt x="4130824" y="4522333"/>
                </a:lnTo>
                <a:lnTo>
                  <a:pt x="0" y="4522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91763">
            <a:off x="14631071" y="5894572"/>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218839" y="4010911"/>
            <a:ext cx="4621794" cy="4633378"/>
          </a:xfrm>
          <a:custGeom>
            <a:avLst/>
            <a:gdLst/>
            <a:ahLst/>
            <a:cxnLst/>
            <a:rect l="l" t="t" r="r" b="b"/>
            <a:pathLst>
              <a:path w="4621794" h="4633378">
                <a:moveTo>
                  <a:pt x="0" y="0"/>
                </a:moveTo>
                <a:lnTo>
                  <a:pt x="4621795" y="0"/>
                </a:lnTo>
                <a:lnTo>
                  <a:pt x="4621795" y="4633378"/>
                </a:lnTo>
                <a:lnTo>
                  <a:pt x="0" y="4633378"/>
                </a:lnTo>
                <a:lnTo>
                  <a:pt x="0" y="0"/>
                </a:lnTo>
                <a:close/>
              </a:path>
            </a:pathLst>
          </a:custGeom>
          <a:blipFill>
            <a:blip r:embed="rId10"/>
            <a:stretch>
              <a:fillRect/>
            </a:stretch>
          </a:blipFill>
        </p:spPr>
      </p:sp>
      <p:sp>
        <p:nvSpPr>
          <p:cNvPr id="7" name="TextBox 7"/>
          <p:cNvSpPr txBox="1"/>
          <p:nvPr/>
        </p:nvSpPr>
        <p:spPr>
          <a:xfrm rot="-702523">
            <a:off x="4552794" y="4577045"/>
            <a:ext cx="4077697" cy="3062604"/>
          </a:xfrm>
          <a:prstGeom prst="rect">
            <a:avLst/>
          </a:prstGeom>
        </p:spPr>
        <p:txBody>
          <a:bodyPr lIns="0" tIns="0" rIns="0" bIns="0" rtlCol="0" anchor="t">
            <a:spAutoFit/>
          </a:bodyPr>
          <a:lstStyle/>
          <a:p>
            <a:pPr marL="0" lvl="0" indent="0" algn="ctr">
              <a:lnSpc>
                <a:spcPts val="5944"/>
              </a:lnSpc>
              <a:spcBef>
                <a:spcPct val="0"/>
              </a:spcBef>
            </a:pPr>
            <a:r>
              <a:rPr lang="en-US" sz="4245">
                <a:solidFill>
                  <a:srgbClr val="000000"/>
                </a:solidFill>
                <a:latin typeface="Handyman"/>
              </a:rPr>
              <a:t>As a gamer I need some game mechanics to play the game</a:t>
            </a:r>
          </a:p>
        </p:txBody>
      </p:sp>
      <p:sp>
        <p:nvSpPr>
          <p:cNvPr id="8" name="Freeform 8"/>
          <p:cNvSpPr/>
          <p:nvPr/>
        </p:nvSpPr>
        <p:spPr>
          <a:xfrm rot="-1379417">
            <a:off x="267486" y="3122145"/>
            <a:ext cx="3925680" cy="4114800"/>
          </a:xfrm>
          <a:custGeom>
            <a:avLst/>
            <a:gdLst/>
            <a:ahLst/>
            <a:cxnLst/>
            <a:rect l="l" t="t" r="r" b="b"/>
            <a:pathLst>
              <a:path w="3925680" h="4114800">
                <a:moveTo>
                  <a:pt x="0" y="0"/>
                </a:moveTo>
                <a:lnTo>
                  <a:pt x="3925680" y="0"/>
                </a:lnTo>
                <a:lnTo>
                  <a:pt x="392568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026370">
            <a:off x="11514" y="6302674"/>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145539">
            <a:off x="12286170" y="364922"/>
            <a:ext cx="4870253" cy="4888027"/>
          </a:xfrm>
          <a:custGeom>
            <a:avLst/>
            <a:gdLst/>
            <a:ahLst/>
            <a:cxnLst/>
            <a:rect l="l" t="t" r="r" b="b"/>
            <a:pathLst>
              <a:path w="4870253" h="4888027">
                <a:moveTo>
                  <a:pt x="0" y="0"/>
                </a:moveTo>
                <a:lnTo>
                  <a:pt x="4870253" y="0"/>
                </a:lnTo>
                <a:lnTo>
                  <a:pt x="4870253" y="4888027"/>
                </a:lnTo>
                <a:lnTo>
                  <a:pt x="0" y="48880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935727" y="678274"/>
            <a:ext cx="7027890" cy="926598"/>
          </a:xfrm>
          <a:custGeom>
            <a:avLst/>
            <a:gdLst/>
            <a:ahLst/>
            <a:cxnLst/>
            <a:rect l="l" t="t" r="r" b="b"/>
            <a:pathLst>
              <a:path w="7027890" h="926598">
                <a:moveTo>
                  <a:pt x="0" y="0"/>
                </a:moveTo>
                <a:lnTo>
                  <a:pt x="7027890" y="0"/>
                </a:lnTo>
                <a:lnTo>
                  <a:pt x="7027890" y="926598"/>
                </a:lnTo>
                <a:lnTo>
                  <a:pt x="0" y="926598"/>
                </a:lnTo>
                <a:lnTo>
                  <a:pt x="0" y="0"/>
                </a:lnTo>
                <a:close/>
              </a:path>
            </a:pathLst>
          </a:custGeom>
          <a:blipFill>
            <a:blip r:embed="rId17"/>
            <a:stretch>
              <a:fillRect/>
            </a:stretch>
          </a:blipFill>
        </p:spPr>
      </p:sp>
      <p:sp>
        <p:nvSpPr>
          <p:cNvPr id="12" name="Freeform 12"/>
          <p:cNvSpPr/>
          <p:nvPr/>
        </p:nvSpPr>
        <p:spPr>
          <a:xfrm rot="-689450">
            <a:off x="5209615" y="2266102"/>
            <a:ext cx="1503372" cy="1688500"/>
          </a:xfrm>
          <a:custGeom>
            <a:avLst/>
            <a:gdLst/>
            <a:ahLst/>
            <a:cxnLst/>
            <a:rect l="l" t="t" r="r" b="b"/>
            <a:pathLst>
              <a:path w="1503372" h="1688500">
                <a:moveTo>
                  <a:pt x="0" y="0"/>
                </a:moveTo>
                <a:lnTo>
                  <a:pt x="1503372" y="0"/>
                </a:lnTo>
                <a:lnTo>
                  <a:pt x="1503372" y="1688500"/>
                </a:lnTo>
                <a:lnTo>
                  <a:pt x="0" y="1688500"/>
                </a:lnTo>
                <a:lnTo>
                  <a:pt x="0" y="0"/>
                </a:lnTo>
                <a:close/>
              </a:path>
            </a:pathLst>
          </a:custGeom>
          <a:blipFill>
            <a:blip r:embed="rId18"/>
            <a:stretch>
              <a:fillRect/>
            </a:stretch>
          </a:blipFill>
        </p:spPr>
      </p:sp>
      <p:sp>
        <p:nvSpPr>
          <p:cNvPr id="13" name="Freeform 13"/>
          <p:cNvSpPr/>
          <p:nvPr/>
        </p:nvSpPr>
        <p:spPr>
          <a:xfrm rot="-7266052">
            <a:off x="14294910" y="4827348"/>
            <a:ext cx="777608" cy="1931147"/>
          </a:xfrm>
          <a:custGeom>
            <a:avLst/>
            <a:gdLst/>
            <a:ahLst/>
            <a:cxnLst/>
            <a:rect l="l" t="t" r="r" b="b"/>
            <a:pathLst>
              <a:path w="777608" h="1931147">
                <a:moveTo>
                  <a:pt x="0" y="0"/>
                </a:moveTo>
                <a:lnTo>
                  <a:pt x="777608" y="0"/>
                </a:lnTo>
                <a:lnTo>
                  <a:pt x="777608" y="1931147"/>
                </a:lnTo>
                <a:lnTo>
                  <a:pt x="0" y="19311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6012542" y="8297975"/>
            <a:ext cx="3065392" cy="1703148"/>
          </a:xfrm>
          <a:custGeom>
            <a:avLst/>
            <a:gdLst/>
            <a:ahLst/>
            <a:cxnLst/>
            <a:rect l="l" t="t" r="r" b="b"/>
            <a:pathLst>
              <a:path w="3065392" h="1703148">
                <a:moveTo>
                  <a:pt x="0" y="0"/>
                </a:moveTo>
                <a:lnTo>
                  <a:pt x="3065392" y="0"/>
                </a:lnTo>
                <a:lnTo>
                  <a:pt x="3065392" y="1703148"/>
                </a:lnTo>
                <a:lnTo>
                  <a:pt x="0" y="17031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TextBox 15"/>
          <p:cNvSpPr txBox="1"/>
          <p:nvPr/>
        </p:nvSpPr>
        <p:spPr>
          <a:xfrm rot="-179580">
            <a:off x="12579791" y="1172064"/>
            <a:ext cx="4277692" cy="3513275"/>
          </a:xfrm>
          <a:prstGeom prst="rect">
            <a:avLst/>
          </a:prstGeom>
        </p:spPr>
        <p:txBody>
          <a:bodyPr lIns="0" tIns="0" rIns="0" bIns="0" rtlCol="0" anchor="t">
            <a:spAutoFit/>
          </a:bodyPr>
          <a:lstStyle/>
          <a:p>
            <a:pPr marL="0" lvl="0" indent="0" algn="ctr">
              <a:lnSpc>
                <a:spcPts val="5487"/>
              </a:lnSpc>
              <a:spcBef>
                <a:spcPct val="0"/>
              </a:spcBef>
            </a:pPr>
            <a:r>
              <a:rPr lang="en-US" sz="3919">
                <a:solidFill>
                  <a:srgbClr val="000000"/>
                </a:solidFill>
                <a:latin typeface="Handyman"/>
              </a:rPr>
              <a:t>As the product owner I want a distributed system to keep the game available to players</a:t>
            </a:r>
          </a:p>
        </p:txBody>
      </p:sp>
      <p:sp>
        <p:nvSpPr>
          <p:cNvPr id="16" name="TextBox 16"/>
          <p:cNvSpPr txBox="1"/>
          <p:nvPr/>
        </p:nvSpPr>
        <p:spPr>
          <a:xfrm rot="973534">
            <a:off x="343293" y="6998694"/>
            <a:ext cx="3142062" cy="2907143"/>
          </a:xfrm>
          <a:prstGeom prst="rect">
            <a:avLst/>
          </a:prstGeom>
        </p:spPr>
        <p:txBody>
          <a:bodyPr lIns="0" tIns="0" rIns="0" bIns="0" rtlCol="0" anchor="t">
            <a:spAutoFit/>
          </a:bodyPr>
          <a:lstStyle/>
          <a:p>
            <a:pPr marL="0" lvl="0" indent="0" algn="ctr">
              <a:lnSpc>
                <a:spcPts val="5663"/>
              </a:lnSpc>
              <a:spcBef>
                <a:spcPct val="0"/>
              </a:spcBef>
            </a:pPr>
            <a:r>
              <a:rPr lang="en-US" sz="4045">
                <a:solidFill>
                  <a:srgbClr val="000000"/>
                </a:solidFill>
                <a:latin typeface="Handyman"/>
              </a:rPr>
              <a:t>As a gamer I want a chat to talk with my friends</a:t>
            </a:r>
          </a:p>
        </p:txBody>
      </p:sp>
      <p:sp>
        <p:nvSpPr>
          <p:cNvPr id="17" name="TextBox 17"/>
          <p:cNvSpPr txBox="1"/>
          <p:nvPr/>
        </p:nvSpPr>
        <p:spPr>
          <a:xfrm rot="-1446524">
            <a:off x="991894" y="3866564"/>
            <a:ext cx="3286970" cy="2861397"/>
          </a:xfrm>
          <a:prstGeom prst="rect">
            <a:avLst/>
          </a:prstGeom>
        </p:spPr>
        <p:txBody>
          <a:bodyPr lIns="0" tIns="0" rIns="0" bIns="0" rtlCol="0" anchor="t">
            <a:spAutoFit/>
          </a:bodyPr>
          <a:lstStyle/>
          <a:p>
            <a:pPr marL="0" lvl="0" indent="0" algn="ctr">
              <a:lnSpc>
                <a:spcPts val="4469"/>
              </a:lnSpc>
              <a:spcBef>
                <a:spcPct val="0"/>
              </a:spcBef>
            </a:pPr>
            <a:r>
              <a:rPr lang="en-US" sz="3192">
                <a:solidFill>
                  <a:srgbClr val="000000"/>
                </a:solidFill>
                <a:latin typeface="Handyman"/>
              </a:rPr>
              <a:t>As a gamer I want to bet as much as I want to be more invested in the game</a:t>
            </a:r>
          </a:p>
        </p:txBody>
      </p:sp>
      <p:sp>
        <p:nvSpPr>
          <p:cNvPr id="18" name="TextBox 18"/>
          <p:cNvSpPr txBox="1"/>
          <p:nvPr/>
        </p:nvSpPr>
        <p:spPr>
          <a:xfrm rot="-867848">
            <a:off x="14942783" y="6679058"/>
            <a:ext cx="3136759" cy="2622474"/>
          </a:xfrm>
          <a:prstGeom prst="rect">
            <a:avLst/>
          </a:prstGeom>
        </p:spPr>
        <p:txBody>
          <a:bodyPr lIns="0" tIns="0" rIns="0" bIns="0" rtlCol="0" anchor="t">
            <a:spAutoFit/>
          </a:bodyPr>
          <a:lstStyle/>
          <a:p>
            <a:pPr algn="ctr">
              <a:lnSpc>
                <a:spcPts val="4009"/>
              </a:lnSpc>
              <a:spcBef>
                <a:spcPct val="0"/>
              </a:spcBef>
            </a:pPr>
            <a:r>
              <a:rPr lang="en-US" sz="3341">
                <a:solidFill>
                  <a:srgbClr val="000000"/>
                </a:solidFill>
                <a:latin typeface="Handyman"/>
              </a:rPr>
              <a:t>As a playing user I want crashes to be avoided to keep playing the game</a:t>
            </a:r>
          </a:p>
        </p:txBody>
      </p:sp>
      <p:sp>
        <p:nvSpPr>
          <p:cNvPr id="19" name="TextBox 19"/>
          <p:cNvSpPr txBox="1"/>
          <p:nvPr/>
        </p:nvSpPr>
        <p:spPr>
          <a:xfrm rot="-205823">
            <a:off x="8337342" y="2223058"/>
            <a:ext cx="3375980" cy="2935529"/>
          </a:xfrm>
          <a:prstGeom prst="rect">
            <a:avLst/>
          </a:prstGeom>
        </p:spPr>
        <p:txBody>
          <a:bodyPr lIns="0" tIns="0" rIns="0" bIns="0" rtlCol="0" anchor="t">
            <a:spAutoFit/>
          </a:bodyPr>
          <a:lstStyle/>
          <a:p>
            <a:pPr marL="0" lvl="0" indent="0" algn="ctr">
              <a:lnSpc>
                <a:spcPts val="4590"/>
              </a:lnSpc>
              <a:spcBef>
                <a:spcPct val="0"/>
              </a:spcBef>
            </a:pPr>
            <a:r>
              <a:rPr lang="en-US" sz="3278">
                <a:solidFill>
                  <a:srgbClr val="000000"/>
                </a:solidFill>
                <a:latin typeface="Handyman"/>
              </a:rPr>
              <a:t>As the product owner I want a distributed system to keep the game available to players</a:t>
            </a:r>
          </a:p>
        </p:txBody>
      </p:sp>
      <p:sp>
        <p:nvSpPr>
          <p:cNvPr id="20" name="TextBox 20"/>
          <p:cNvSpPr txBox="1"/>
          <p:nvPr/>
        </p:nvSpPr>
        <p:spPr>
          <a:xfrm>
            <a:off x="10071018" y="6040097"/>
            <a:ext cx="3227432" cy="3447736"/>
          </a:xfrm>
          <a:prstGeom prst="rect">
            <a:avLst/>
          </a:prstGeom>
        </p:spPr>
        <p:txBody>
          <a:bodyPr lIns="0" tIns="0" rIns="0" bIns="0" rtlCol="0" anchor="t">
            <a:spAutoFit/>
          </a:bodyPr>
          <a:lstStyle/>
          <a:p>
            <a:pPr marL="0" lvl="0" indent="0" algn="ctr">
              <a:lnSpc>
                <a:spcPts val="5380"/>
              </a:lnSpc>
              <a:spcBef>
                <a:spcPct val="0"/>
              </a:spcBef>
            </a:pPr>
            <a:r>
              <a:rPr lang="en-US" sz="3842">
                <a:solidFill>
                  <a:srgbClr val="000000"/>
                </a:solidFill>
                <a:latin typeface="Handyman"/>
              </a:rPr>
              <a:t>As a gamer I want to register to keep record of my progresses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329" r="-17329"/>
            </a:stretch>
          </a:blipFill>
        </p:spPr>
      </p:sp>
      <p:grpSp>
        <p:nvGrpSpPr>
          <p:cNvPr id="3" name="Group 3"/>
          <p:cNvGrpSpPr/>
          <p:nvPr/>
        </p:nvGrpSpPr>
        <p:grpSpPr>
          <a:xfrm rot="-268229">
            <a:off x="815555" y="1564429"/>
            <a:ext cx="13806071" cy="8196978"/>
            <a:chOff x="0" y="0"/>
            <a:chExt cx="18408094" cy="10929304"/>
          </a:xfrm>
        </p:grpSpPr>
        <p:sp>
          <p:nvSpPr>
            <p:cNvPr id="4" name="Freeform 4"/>
            <p:cNvSpPr/>
            <p:nvPr/>
          </p:nvSpPr>
          <p:spPr>
            <a:xfrm>
              <a:off x="0" y="0"/>
              <a:ext cx="18408094" cy="10929304"/>
            </a:xfrm>
            <a:custGeom>
              <a:avLst/>
              <a:gdLst/>
              <a:ahLst/>
              <a:cxnLst/>
              <a:rect l="l" t="t" r="r" b="b"/>
              <a:pathLst>
                <a:path w="18408094" h="10929304">
                  <a:moveTo>
                    <a:pt x="0" y="0"/>
                  </a:moveTo>
                  <a:lnTo>
                    <a:pt x="18408094" y="0"/>
                  </a:lnTo>
                  <a:lnTo>
                    <a:pt x="18408094" y="10929304"/>
                  </a:lnTo>
                  <a:lnTo>
                    <a:pt x="0" y="10929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002494" y="841633"/>
              <a:ext cx="14760386" cy="9224603"/>
            </a:xfrm>
            <a:custGeom>
              <a:avLst/>
              <a:gdLst/>
              <a:ahLst/>
              <a:cxnLst/>
              <a:rect l="l" t="t" r="r" b="b"/>
              <a:pathLst>
                <a:path w="14760386" h="9224603">
                  <a:moveTo>
                    <a:pt x="0" y="0"/>
                  </a:moveTo>
                  <a:lnTo>
                    <a:pt x="14760386" y="0"/>
                  </a:lnTo>
                  <a:lnTo>
                    <a:pt x="14760386" y="9224603"/>
                  </a:lnTo>
                  <a:lnTo>
                    <a:pt x="0" y="9224603"/>
                  </a:lnTo>
                  <a:lnTo>
                    <a:pt x="0" y="0"/>
                  </a:lnTo>
                  <a:close/>
                </a:path>
              </a:pathLst>
            </a:custGeom>
            <a:blipFill>
              <a:blip r:embed="rId5"/>
              <a:stretch>
                <a:fillRect t="-7589" b="-13592"/>
              </a:stretch>
            </a:blipFill>
            <a:ln cap="sq">
              <a:noFill/>
              <a:prstDash val="solid"/>
              <a:miter/>
            </a:ln>
          </p:spPr>
        </p:sp>
      </p:grpSp>
      <p:sp>
        <p:nvSpPr>
          <p:cNvPr id="6" name="Freeform 6"/>
          <p:cNvSpPr/>
          <p:nvPr/>
        </p:nvSpPr>
        <p:spPr>
          <a:xfrm>
            <a:off x="15834404" y="7589987"/>
            <a:ext cx="2849793" cy="2849793"/>
          </a:xfrm>
          <a:custGeom>
            <a:avLst/>
            <a:gdLst/>
            <a:ahLst/>
            <a:cxnLst/>
            <a:rect l="l" t="t" r="r" b="b"/>
            <a:pathLst>
              <a:path w="2849793" h="2849793">
                <a:moveTo>
                  <a:pt x="0" y="0"/>
                </a:moveTo>
                <a:lnTo>
                  <a:pt x="2849792" y="0"/>
                </a:lnTo>
                <a:lnTo>
                  <a:pt x="2849792" y="2849792"/>
                </a:lnTo>
                <a:lnTo>
                  <a:pt x="0" y="2849792"/>
                </a:lnTo>
                <a:lnTo>
                  <a:pt x="0" y="0"/>
                </a:lnTo>
                <a:close/>
              </a:path>
            </a:pathLst>
          </a:custGeom>
          <a:blipFill>
            <a:blip r:embed="rId6"/>
            <a:stretch>
              <a:fillRect/>
            </a:stretch>
          </a:blipFill>
        </p:spPr>
      </p:sp>
      <p:sp>
        <p:nvSpPr>
          <p:cNvPr id="7" name="TextBox 7"/>
          <p:cNvSpPr txBox="1"/>
          <p:nvPr/>
        </p:nvSpPr>
        <p:spPr>
          <a:xfrm>
            <a:off x="0" y="-211674"/>
            <a:ext cx="17819582" cy="1667755"/>
          </a:xfrm>
          <a:prstGeom prst="rect">
            <a:avLst/>
          </a:prstGeom>
        </p:spPr>
        <p:txBody>
          <a:bodyPr lIns="0" tIns="0" rIns="0" bIns="0" rtlCol="0" anchor="t">
            <a:spAutoFit/>
          </a:bodyPr>
          <a:lstStyle/>
          <a:p>
            <a:pPr algn="ctr">
              <a:lnSpc>
                <a:spcPts val="13601"/>
              </a:lnSpc>
            </a:pPr>
            <a:r>
              <a:rPr lang="en-US" sz="9715">
                <a:solidFill>
                  <a:srgbClr val="FFFFFF"/>
                </a:solidFill>
                <a:latin typeface="HK Grotesk Medium Bold"/>
              </a:rPr>
              <a:t>SPRINT BACKLOG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329" r="-17329"/>
            </a:stretch>
          </a:blipFill>
        </p:spPr>
      </p:sp>
      <p:sp>
        <p:nvSpPr>
          <p:cNvPr id="3" name="Freeform 3"/>
          <p:cNvSpPr/>
          <p:nvPr/>
        </p:nvSpPr>
        <p:spPr>
          <a:xfrm>
            <a:off x="1152400" y="958504"/>
            <a:ext cx="15983199" cy="8369992"/>
          </a:xfrm>
          <a:custGeom>
            <a:avLst/>
            <a:gdLst/>
            <a:ahLst/>
            <a:cxnLst/>
            <a:rect l="l" t="t" r="r" b="b"/>
            <a:pathLst>
              <a:path w="15983199" h="8369992">
                <a:moveTo>
                  <a:pt x="0" y="0"/>
                </a:moveTo>
                <a:lnTo>
                  <a:pt x="15983200" y="0"/>
                </a:lnTo>
                <a:lnTo>
                  <a:pt x="15983200" y="8369992"/>
                </a:lnTo>
                <a:lnTo>
                  <a:pt x="0" y="8369992"/>
                </a:lnTo>
                <a:lnTo>
                  <a:pt x="0" y="0"/>
                </a:lnTo>
                <a:close/>
              </a:path>
            </a:pathLst>
          </a:custGeom>
          <a:blipFill>
            <a:blip r:embed="rId3"/>
            <a:stretch>
              <a:fillRect l="-545" r="-41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624</Words>
  <Application>Microsoft Macintosh PowerPoint</Application>
  <PresentationFormat>Personalizzato</PresentationFormat>
  <Paragraphs>55</Paragraphs>
  <Slides>14</Slides>
  <Notes>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14</vt:i4>
      </vt:variant>
    </vt:vector>
  </HeadingPairs>
  <TitlesOfParts>
    <vt:vector size="26" baseType="lpstr">
      <vt:lpstr>HK Grotesk Light</vt:lpstr>
      <vt:lpstr>Calibri</vt:lpstr>
      <vt:lpstr>Open Sans</vt:lpstr>
      <vt:lpstr>HK Grotesk Medium Bold</vt:lpstr>
      <vt:lpstr>HK Grotesk Light Bold</vt:lpstr>
      <vt:lpstr>WC Mano Negra Bold</vt:lpstr>
      <vt:lpstr>Handyman</vt:lpstr>
      <vt:lpstr>HK Grotesk Bold</vt:lpstr>
      <vt:lpstr>Arial</vt:lpstr>
      <vt:lpstr>Open Sans Bold</vt:lpstr>
      <vt:lpstr>HK Grotesk Medium</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Mecellone presentationsssss</dc:title>
  <cp:lastModifiedBy>Lorenzo Soannini</cp:lastModifiedBy>
  <cp:revision>2</cp:revision>
  <dcterms:created xsi:type="dcterms:W3CDTF">2006-08-16T00:00:00Z</dcterms:created>
  <dcterms:modified xsi:type="dcterms:W3CDTF">2023-10-08T11:50:08Z</dcterms:modified>
  <dc:identifier>DAFwlzE5_9I</dc:identifier>
</cp:coreProperties>
</file>